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embeddedFontLst>
    <p:embeddedFont>
      <p:font typeface="Cairo" pitchFamily="34" charset="0"/>
      <p:regular r:id="rId31"/>
      <p:bold r:id="rId32"/>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openxmlformats.org/officeDocument/2006/relationships/font" Target="fonts/font1.fntdata"/><Relationship Id="rId32" Type="http://schemas.openxmlformats.org/officeDocument/2006/relationships/font" Target="fonts/font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مرحبًا بالزملاء. هذا العرض يقدّم إطارًا عمليًا لمعايير الجودة البرامجية كما تطبقها الهيئة القومية لضمان جودة التعليم والاعتماد، مع تركيز على برنامج بكالوريوس علوم الحاسب بكلية الحاسبات والمعلومات جامعة أسيوط، وكيف ننقل المعايير من الورق إلى المقرر وقاعة الدرس وورقة الامتحان.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نمر في العرض على خمسة محاور: نبدأ بالمفاهيم، ثم معايير الاعتماد البرامجي الحالية، ثم NARS ثم ARS، وننتهي بالجزء الأهم وهو التطبيق العملي على المقررات والبرنامج.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الرسالة الأساسية: الجودة ليست نشاطًا موسميًا مرتبطًا بزيارة المراجعة، وإنما اتساق دائم بين ما نعلنه في التوصيف وما ندرّسه وما نقيسه. هذا الاتساق هو ما يبني ثقة المجتمع وجهات التوظيف، ويجعل خريج علوم الحاسب من أسيوط قابلًا للمقارنة مع غيره.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نوحّد المصطلحات أولًا: المعيار هو الحد الأدنى المطلوب، والمؤشر هو ما نثبت به أننا حققناه، والتقويم الذاتي هو ما نفعله نحن داخليًا، أما الاعتماد فهو قرار خارجي من الهيئة. التأكيد هنا على أن ضمان الجودة عملية مستمرة.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الاعتماد المؤسسي يخص الكلية كلها، أما البرامجي فيخص برنامجًا محددًا مثل بكالوريوس علوم الحاسب، وهو ما نركز عليه اليوم. وفق قرار مجلس الوزراء رقم 1681 لسنة 2024، يشترط للاعتماد البرامجي أن يكون البرنامج قد منح شهادته مرة واحدة على الأقل، ويشترط للمؤسسي إتمام سنة دراسية متكاملة. والمعايير في الحالتين تمثل الحد الأدنى لا السقف.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هذه الشريحة هي خريطة العرض كله. الإطار القومي للمؤهلات يصف مستوى البكالوريوس، ومنه تنبثق NARS لكل قطاع، ثم يتبنى القسم معاييره ARS، ثم تُكتب مخرجات البرنامج، ثم مخرجات كل مقرر. والقاعدة الذهبية: كل مستوى يُشتق مما فوقه، ونثبت ذلك بمصفوفات التوافق.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هذه هي المعايير السبعة في الإصدار الثاني من معايير اعتماد برامج التعليم العالي الصادر في يوليو 2022، بإجمالي 51 مؤشرًا. المعايير المؤطرة باللون الأزرق المخضر، أي تصميم البرنامج، والتعليم والتعلم والتقييم، وضمان وتقويم البرنامج، هي الأكثر ارتباطًا بموضوع NARS وARS والمقررات، ولذلك سنتوقف عندها بالتفصيل.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الإصدار الأول عام 2009 كان يضم 11 معيارًا في محورين هما إدارة البرنامج والفاعلية التعليمية، بـ31 مؤشرًا. الإصدار الثاني في يوليو 2022 دمج المعايير في سبعة، ورفع عدد المؤشرات إلى 51. لاحظوا أن معيار المعايير الأكاديمية للبرنامج أصبح جزءًا من معيار تصميم البرنامج، أي أن NARS وARS الآن في قلب التصميم. من الإضافات: ربط البرامج بسوق العمل، ودعم الابتكار ومهارات التوظف وريادة الأعمال، واستخدام مصطلح التغذية الراجعة الدورية بدلًا من قياس الرضا، ومؤشر عن النظم الرقمية لإدارة المعلومات.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المعيار الثاني هو المكان الذي تظهر فيه NARS وARS صراحة. المؤشر الأول يطلب تبني أحد إصدارات NARS بقرار من المجالس الرسمية والتوعية بها. المؤشر السادس يطلب مصفوفات التوافق الثلاث. والمؤشر السابع يطلب توصيفًا معتمدًا ومعلنًا لكل مقرر. هذه الثلاثة هي ما يُطلب من كل عضو هيئة تدريس وكل لجنة برنامج بشكل مباشر.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المعيار الثالث يسأل: هل ندرّس ونقيّم بما يحقق المخرجات المعلنة؟ ويطلب آلية واضحة لوضع الامتحانات تتحقق من تغطيتها للمحتوى والمخرجات، وتحليلًا للنتائج يُستفاد منه. والمعيار السابع يسأل: كيف نعرف أننا نجحنا؟ والإجابة هي تقارير المقررات الدورية والتقرير السنوي للبرنامج والتغذية الراجعة من الطلاب والخريجين وجهات التوظيف. هذه الوثائق هي ما يطلع عليه المراجع الخارجي.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NARS هي المعايير التي تضعها الهيئة للقطاع كله، وتمثل الحد الأدنى المقبول. وثيقة NARS للحاسبات والمعلومات تتضمن جزءًا عامًا يشترك فيه كل خريجي القطاع، ثم أجزاء خاصة بكل برنامج: علوم الحاسب، ونظم المعلومات، وتكنولوجيا المعلومات، وغيرها. برنامجنا يتبنى الجزء العام وجزء علوم الحاسب معًا.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هذه هي الصفات العامة الثلاث عشرة لخريج برامج الحاسبات والمعلومات كما وردت في NARS، مترجمة بتصرف. هي ما يجب أن يتمكن منه خريجنا عند التخرج. لاحظوا أنها تشمل الجوانب التقنية والرياضية، والمسؤولية المهنية والأخلاقية، والتواصل والتعلم الذاتي، ومتطلبات سوق العمل. عند صياغة ARS نضيف إليها الصفات الخاصة ببرنامج علوم الحاسب.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تُصاغ مخرجات التعلم في NARS الحاسبات والمعلومات في أربعة مجالات: المعرفة والفهم وبه 11 بندًا، والمهارات الذهنية 9 بنود، والمهارات المهنية والعملية 8 بنود، والمهارات العامة والمنقولة 8 بنود. نستخدم الرموز a وb وc وd لترقيم المخرجات، فمثلًا a3 هو البند الثالث في المعرفة والفهم. هذا الترميز هو ما سنستخدمه في المصفوفات وفي توصيف المقررات.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تحدد NARS نسبًا استرشادية لمحتوى المنهج: 8 إلى 10 بالمئة للعلوم الإنسانية والأخلاقية والاجتماعية، و16 إلى 18 للرياضيات والعلوم الأساسية، و26 إلى 28 لعلوم الحوسبة الأساسية، و28 إلى 30 للتخصص، و3 إلى 5 لكل من التدريب والمشروعات، ثم 4 إلى 16 بالمئة لمقررات اختيارية تميز المؤسسة. المطلوب من لجنة البرنامج أن تحسب نسب ساعات لائحة البرنامج الفعلية وتقارنها بهذه النسب في مصفوفة هيكل البرنامج، وتبرر أي انحراف.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NARS عامة للقطاع وتمثل الحد الأدنى. أما ARS فهي معايير برنامجنا نحن، نتبناها بقرار من المجالس، وتكون مساوية لـNARS أو متجاوزة لها بما يعكس رسالة القسم. والمعيار الثاني في إصدار 2022 يسمح بتبني NARS أو أي معايير أكاديمية أخرى تقرها الهيئة القومية. القاعدة العملية: لا يجوز أن يسقط أي بند من NARS عند بناء 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بناء ARS عملية من خمس خطوات: نتبنى NARS رسميًا من خلال المجالس، ثم نضيف ما يعكس رسالة القسم وتميزه، ونصوغ كل مخرج بفعل قابل للقياس مع ترميزه، ثم نثبت بمصفوفة أن كل بنود NARS مغطاة، وأخيرًا نعتمد الوثيقة وننشرها. المراجع سيطلب محاضر المجالس ووثيقة ARS والمصفوفة وما يثبت التوعية. أمثلة التميز في الخطوة الثانية للتوضيح فقط ويحددها القسم وفق رسالته المعتمدة.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هذه السلسلة هي جوهر التطبيق. تبدأ من رسالة الكلية والقسم، ثم أهداف البرنامج، ثم ARS، ثم مخرجات البرنامج، ثم مخرجات كل مقرر، ثم طرق التدريس، ثم التقييم، وأخيرًا التقارير التي تغلق الحلقة. اختبار بسيط لكل منا: خذ أي سؤال من امتحانك الأخير، وحاول تتبعه للخلف حتى NARS. إن انقطعت السلسلة في أي حلقة، فهذا هو موضع التحسين.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المؤشر السادس من المعيار الثاني يطلب ثلاث مصفوفات: مخرجات البرنامج مقابل المعايير المتبناة، ومخرجات البرنامج مقابل المقررات، ومخرجات البرنامج مقابل طرق التعليم والتعلم والتقييم. المثال على الشمال مثال توضيحي مبسط بمخرجات مختصرة وليس من لائحة القسم. عند القراءة، نبحث عن عمود فارغ يعني مخرجًا لا يحققه أي مقرر، أو صف فارغ يعني مقررًا لا يسهم في البرنامج.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هذا مثال توضيحي لمقرر هياكل البيانات. كل مخرج تعلم في المقرر ينتمي لمجال، ويرتبط بمخرج أو أكثر في البرنامج، وله طريقة تعليم تناسبه، وأسلوب تقييم يقيسه فعلًا. مثلًا المخرج العملي لا يُقاس بامتحان تحريري فقط بل بتكليفات وامتحان عملي. لاحظوا الأفعال: يشرح، يقارن، ينفّذ، يعمل ضمن فريق. هذه أفعال قابلة للقياس، بخلاف يعرف ويفهم.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التوصيف هو الوعد، والتقرير هو كشف الحساب. التوصيف يُعدّ ويُعتمد قبل بداية الفصل ويُعلن للطلاب. والتقرير يُكتب بعد النتائج ويجيب عن: هل التزمنا بالتوصيف؟ ماذا تقول النتائج والتغذية الراجعة؟ وما خطتنا للتحسين؟ المؤشر الرابع من المعيار السابع ينص على هذه العناصر في تقارير المقررات. يرجى استخدام أحدث النماذج المعتمدة، وقد أصدرت الهيئة نماذج توصيف وتقرير محدثة.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هذه دورة خطط ونفذ وتحقق وحسّن مطبقة على المقرر. الخطأ الشائع أن تتوقف الدورة عند كتابة التقرير. المراجع يبحث عن الدليل على أن خطة التحسين في تقرير العام الماضي نُفذت فعلًا وظهر أثرها في توصيف هذا العام. هذا ما يقصده المعيار السابع بمتابعة مردود عملية التعزيز والتحسين.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الجودة مسؤولية مشتركة. عضو هيئة التدريس مسؤول عن مقرره: التوصيف والامتحان والتقرير. منسق المقرر يضمن الاتساق بين الشعب. لجنة البرنامج ومجلس القسم مسؤولان عن البرنامج ككل: تبني المعايير، والمصفوفات، والتقرير السنوي. ووحدة ضمان الجودة بالكلية تدعم بالنماذج والتدريب والاستبيانات وتتابع التقويم الذاتي. السطر الأخير في كل بطاقة هو الوثيقة التي يتحمل صاحب الدور مسؤوليتها.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هذه قائمة عملية يمكن لكل زميل استخدامها كل فصل دراسي. النصف الأول قبل الفصل وخلاله: توصيف معلن، ومخرجات مربوطة، وخطة أسبوعية، وتقييم متوازن. والنصف الثاني يخص الامتحان وما بعده: جدول مواصفات للامتحان، ونموذج إجابة، وتحليل النتائج، ثم تقرير المقرر وخطة التحسين. إذا استوفى كل مقرر هذه البنود الثمانية، يصبح جزء كبير من المعيارين الثاني والثالث والسابع مستوفى تلقائيًا.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أشكركم. الفكرة الأساسية التي أتمنى أن نخرج بها: الجودة تبدأ من المقرر، من توصيف واضح ومخرجات قابلة للقياس وامتحان يقيسها وتقرير صادق وخطة تحسين تُنفذ. نفتح الآن باب النقاش، ويمكن أن نتفق على خطوات عملية للقسم خلال هذا الفصل.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E"/>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076920"/>
            <a:ext cx="10566400" cy="495300"/>
          </a:xfrm>
          <a:prstGeom prst="rect">
            <a:avLst/>
          </a:prstGeom>
          <a:noFill/>
          <a:ln/>
        </p:spPr>
        <p:txBody>
          <a:bodyPr wrap="square" lIns="0" tIns="0" rIns="0" bIns="0" rtlCol="0" anchor="t"/>
          <a:lstStyle>
            <a:lvl1pPr algn="l" indent="0" marL="0">
              <a:lnSpc>
                <a:spcPct val="115000"/>
              </a:lnSpc>
              <a:buNone/>
              <a:defRPr lang="en-US" sz="3000" dirty="0">
                <a:solidFill>
                  <a:srgbClr val="13294B"/>
                </a:solidFill>
                <a:latin typeface="Cairo" pitchFamily="34" charset="0"/>
                <a:ea typeface="Cairo" pitchFamily="34" charset="-122"/>
                <a:cs typeface="Cairo" pitchFamily="34" charset="-120"/>
              </a:defRPr>
            </a:lvl1pPr>
          </a:lstStyle>
          <a:p>
            <a:pPr algn="l" indent="0" marL="0">
              <a:lnSpc>
                <a:spcPct val="115000"/>
              </a:lnSpc>
              <a:buNone/>
            </a:pPr>
            <a:endParaRPr lang="en-US" sz="3000" dirty="0">
              <a:latin typeface="Cairo" charset="0"/>
              <a:ea typeface="Cairo" charset="0"/>
              <a:cs typeface="Cairo" charset="0"/>
            </a:endParaRPr>
          </a:p>
        </p:txBody>
      </p:sp>
      <p:sp>
        <p:nvSpPr>
          <p:cNvPr id="3" name="Text Placeholder 2"/>
          <p:cNvSpPr/>
          <p:nvPr>
            <p:ph idx="101" type="body"/>
          </p:nvPr>
        </p:nvSpPr>
        <p:spPr>
          <a:xfrm>
            <a:off x="812800" y="1877020"/>
            <a:ext cx="10566400" cy="4168180"/>
          </a:xfrm>
          <a:prstGeom prst="rect">
            <a:avLst/>
          </a:prstGeom>
          <a:noFill/>
          <a:ln/>
        </p:spPr>
        <p:txBody>
          <a:bodyPr wrap="square" lIns="0" tIns="0" rIns="0" bIns="0" rtlCol="0" anchor="t"/>
          <a:lstStyle>
            <a:lvl1pPr algn="l" indent="0" marL="0">
              <a:lnSpc>
                <a:spcPct val="140000"/>
              </a:lnSpc>
              <a:buNone/>
              <a:defRPr lang="en-US" sz="1600" dirty="0">
                <a:solidFill>
                  <a:srgbClr val="13294B"/>
                </a:solidFill>
                <a:latin typeface="IBM Plex Sans Arabic" pitchFamily="34" charset="0"/>
                <a:ea typeface="IBM Plex Sans Arabic" pitchFamily="34" charset="-122"/>
                <a:cs typeface="IBM Plex Sans Arabic" pitchFamily="34" charset="-120"/>
              </a:defRPr>
            </a:lvl1pPr>
          </a:lstStyle>
          <a:p>
            <a:pPr algn="l" indent="0" marL="0">
              <a:lnSpc>
                <a:spcPct val="140000"/>
              </a:lnSpc>
              <a:buNone/>
            </a:pPr>
            <a:endParaRPr lang="en-US" sz="1600" dirty="0">
              <a:latin typeface="IBM Plex Sans Arabic" charset="0"/>
              <a:ea typeface="IBM Plex Sans Arabic" charset="0"/>
              <a:cs typeface="IBM Plex Sans Arabic"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E"/>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076920"/>
            <a:ext cx="10566400" cy="495300"/>
          </a:xfrm>
          <a:prstGeom prst="rect">
            <a:avLst/>
          </a:prstGeom>
          <a:noFill/>
          <a:ln/>
        </p:spPr>
        <p:txBody>
          <a:bodyPr wrap="square" lIns="0" tIns="0" rIns="0" bIns="0" rtlCol="0" anchor="t"/>
          <a:lstStyle>
            <a:lvl1pPr algn="l" indent="0" marL="0">
              <a:lnSpc>
                <a:spcPct val="115000"/>
              </a:lnSpc>
              <a:buNone/>
              <a:defRPr lang="en-US" sz="3000" dirty="0">
                <a:solidFill>
                  <a:srgbClr val="13294B"/>
                </a:solidFill>
                <a:latin typeface="Cairo" pitchFamily="34" charset="0"/>
                <a:ea typeface="Cairo" pitchFamily="34" charset="-122"/>
                <a:cs typeface="Cairo" pitchFamily="34" charset="-120"/>
              </a:defRPr>
            </a:lvl1pPr>
          </a:lstStyle>
          <a:p>
            <a:pPr algn="l" indent="0" marL="0">
              <a:lnSpc>
                <a:spcPct val="115000"/>
              </a:lnSpc>
              <a:buNone/>
            </a:pPr>
            <a:endParaRPr lang="en-US" sz="3000" dirty="0">
              <a:latin typeface="Cairo" charset="0"/>
              <a:ea typeface="Cairo" charset="0"/>
              <a:cs typeface="Cairo" charset="0"/>
            </a:endParaRPr>
          </a:p>
        </p:txBody>
      </p:sp>
      <p:sp>
        <p:nvSpPr>
          <p:cNvPr id="3" name="Text Placeholder 2"/>
          <p:cNvSpPr/>
          <p:nvPr>
            <p:ph idx="101" type="body"/>
          </p:nvPr>
        </p:nvSpPr>
        <p:spPr>
          <a:xfrm>
            <a:off x="812800" y="1877020"/>
            <a:ext cx="10566400" cy="4168180"/>
          </a:xfrm>
          <a:prstGeom prst="rect">
            <a:avLst/>
          </a:prstGeom>
          <a:noFill/>
          <a:ln/>
        </p:spPr>
        <p:txBody>
          <a:bodyPr wrap="square" lIns="0" tIns="0" rIns="0" bIns="0" rtlCol="0" anchor="t"/>
          <a:lstStyle>
            <a:lvl1pPr algn="l" indent="0" marL="0">
              <a:lnSpc>
                <a:spcPct val="140000"/>
              </a:lnSpc>
              <a:buNone/>
              <a:defRPr lang="en-US" sz="1600" dirty="0">
                <a:solidFill>
                  <a:srgbClr val="13294B"/>
                </a:solidFill>
                <a:latin typeface="IBM Plex Sans Arabic" pitchFamily="34" charset="0"/>
                <a:ea typeface="IBM Plex Sans Arabic" pitchFamily="34" charset="-122"/>
                <a:cs typeface="IBM Plex Sans Arabic" pitchFamily="34" charset="-120"/>
              </a:defRPr>
            </a:lvl1pPr>
          </a:lstStyle>
          <a:p>
            <a:pPr algn="l" indent="0" marL="0">
              <a:lnSpc>
                <a:spcPct val="140000"/>
              </a:lnSpc>
              <a:buNone/>
            </a:pPr>
            <a:endParaRPr lang="en-US" sz="1600" dirty="0">
              <a:latin typeface="IBM Plex Sans Arabic" charset="0"/>
              <a:ea typeface="IBM Plex Sans Arabic" charset="0"/>
              <a:cs typeface="IBM Plex Sans Arabic"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2.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2.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2.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94B"/>
        </a:solidFill>
      </p:bgPr>
    </p:bg>
    <p:spTree>
      <p:nvGrpSpPr>
        <p:cNvPr id="1" name=""/>
        <p:cNvGrpSpPr/>
        <p:nvPr/>
      </p:nvGrpSpPr>
      <p:grpSpPr>
        <a:xfrm>
          <a:off x="0" y="0"/>
          <a:ext cx="0" cy="0"/>
          <a:chOff x="0" y="0"/>
          <a:chExt cx="0" cy="0"/>
        </a:xfrm>
      </p:grpSpPr>
      <p:sp>
        <p:nvSpPr>
          <p:cNvPr id="2" name="Shape 0"/>
          <p:cNvSpPr/>
          <p:nvPr/>
        </p:nvSpPr>
        <p:spPr>
          <a:xfrm>
            <a:off x="11709400" y="812800"/>
            <a:ext cx="76200" cy="5232400"/>
          </a:xfrm>
          <a:prstGeom prst="roundRect">
            <a:avLst>
              <a:gd name="adj" fmla="val 50000"/>
            </a:avLst>
          </a:prstGeom>
          <a:solidFill>
            <a:srgbClr val="C8A04A"/>
          </a:solidFill>
          <a:ln/>
        </p:spPr>
      </p:sp>
      <p:sp>
        <p:nvSpPr>
          <p:cNvPr id="3" name="Text 1"/>
          <p:cNvSpPr/>
          <p:nvPr/>
        </p:nvSpPr>
        <p:spPr>
          <a:xfrm>
            <a:off x="495808" y="812800"/>
            <a:ext cx="10883392" cy="292100"/>
          </a:xfrm>
          <a:prstGeom prst="rect">
            <a:avLst/>
          </a:prstGeom>
          <a:noFill/>
          <a:ln/>
        </p:spPr>
        <p:txBody>
          <a:bodyPr wrap="square" lIns="0" tIns="0" rIns="0" bIns="0" rtlCol="0" anchor="t">
            <a:normAutofit/>
          </a:bodyPr>
          <a:lstStyle/>
          <a:p>
            <a:pPr algn="r" indent="0" marL="0">
              <a:lnSpc>
                <a:spcPts val="2100"/>
              </a:lnSpc>
              <a:buNone/>
            </a:pPr>
            <a:r>
              <a:rPr lang="en-US" sz="1400" b="1" dirty="0">
                <a:solidFill>
                  <a:srgbClr val="C8A04A"/>
                </a:solidFill>
                <a:latin typeface="IBM Plex Sans Arabic" pitchFamily="34" charset="0"/>
                <a:ea typeface="IBM Plex Sans Arabic" pitchFamily="34" charset="-122"/>
                <a:cs typeface="IBM Plex Sans Arabic" pitchFamily="34" charset="-120"/>
              </a:rPr>
              <a:t>‫جامعة أسيوط · كلية الحاسبات والمعلومات · قسم علوم الحاسب‬</a:t>
            </a:r>
            <a:endParaRPr lang="en-US" sz="1400" dirty="0">
              <a:latin typeface="IBM Plex Sans Arabic" charset="0"/>
              <a:ea typeface="IBM Plex Sans Arabic" charset="0"/>
              <a:cs typeface="IBM Plex Sans Arabic" charset="0"/>
            </a:endParaRPr>
          </a:p>
        </p:txBody>
      </p:sp>
      <p:sp>
        <p:nvSpPr>
          <p:cNvPr id="4" name="Text 2"/>
          <p:cNvSpPr/>
          <p:nvPr>
            <p:ph type="title"/>
          </p:nvPr>
        </p:nvSpPr>
        <p:spPr>
          <a:xfrm>
            <a:off x="495808" y="2130425"/>
            <a:ext cx="10883392" cy="1803400"/>
          </a:xfrm>
          <a:prstGeom prst="rect">
            <a:avLst/>
          </a:prstGeom>
          <a:noFill/>
          <a:ln/>
        </p:spPr>
        <p:txBody>
          <a:bodyPr wrap="square" lIns="0" tIns="0" rIns="0" bIns="0" rtlCol="0" anchor="t">
            <a:normAutofit/>
          </a:bodyPr>
          <a:lstStyle/>
          <a:p>
            <a:pPr algn="r" indent="0" marL="0">
              <a:lnSpc>
                <a:spcPts val="7000"/>
              </a:lnSpc>
              <a:buNone/>
            </a:pPr>
            <a:r>
              <a:rPr lang="en-US" sz="5600" b="1" i="0" dirty="0">
                <a:solidFill>
                  <a:srgbClr val="F6F4EE"/>
                </a:solidFill>
                <a:latin typeface="Cairo" pitchFamily="34" charset="0"/>
                <a:ea typeface="Cairo" pitchFamily="34" charset="-122"/>
                <a:cs typeface="Cairo" pitchFamily="34" charset="-120"/>
              </a:rPr>
              <a:t>‫معايير الجودة الأكاديمية البرامجية‬</a:t>
            </a:r>
            <a:endParaRPr lang="en-US" sz="5600" dirty="0">
              <a:latin typeface="Cairo" charset="0"/>
              <a:ea typeface="Cairo" charset="0"/>
              <a:cs typeface="Cairo" charset="0"/>
            </a:endParaRPr>
          </a:p>
        </p:txBody>
      </p:sp>
      <p:sp>
        <p:nvSpPr>
          <p:cNvPr id="5" name="Text 3"/>
          <p:cNvSpPr/>
          <p:nvPr/>
        </p:nvSpPr>
        <p:spPr>
          <a:xfrm>
            <a:off x="495808" y="4111625"/>
            <a:ext cx="10883392" cy="406400"/>
          </a:xfrm>
          <a:prstGeom prst="rect">
            <a:avLst/>
          </a:prstGeom>
          <a:noFill/>
          <a:ln/>
        </p:spPr>
        <p:txBody>
          <a:bodyPr wrap="square" lIns="0" tIns="0" rIns="0" bIns="0" rtlCol="0" anchor="t">
            <a:normAutofit/>
          </a:bodyPr>
          <a:lstStyle/>
          <a:p>
            <a:pPr algn="r" indent="0" marL="0">
              <a:lnSpc>
                <a:spcPts val="3000"/>
              </a:lnSpc>
              <a:buNone/>
            </a:pPr>
            <a:r>
              <a:rPr lang="en-US" sz="2000" dirty="0">
                <a:solidFill>
                  <a:srgbClr val="C9D3E3"/>
                </a:solidFill>
                <a:latin typeface="IBM Plex Sans Arabic" pitchFamily="34" charset="0"/>
                <a:ea typeface="IBM Plex Sans Arabic" pitchFamily="34" charset="-122"/>
                <a:cs typeface="IBM Plex Sans Arabic" pitchFamily="34" charset="-120"/>
              </a:rPr>
              <a:t>‫المعايير القومية NARS · المعايير الأكاديمية المرجعية ARS · وكيفية تطبيقها على البرنامج والمقررات‬</a:t>
            </a:r>
            <a:endParaRPr lang="en-US" sz="2000" dirty="0">
              <a:latin typeface="IBM Plex Sans Arabic" charset="0"/>
              <a:ea typeface="IBM Plex Sans Arabic" charset="0"/>
              <a:cs typeface="IBM Plex Sans Arabic" charset="0"/>
            </a:endParaRPr>
          </a:p>
        </p:txBody>
      </p:sp>
      <p:sp>
        <p:nvSpPr>
          <p:cNvPr id="6" name="Shape 4"/>
          <p:cNvSpPr/>
          <p:nvPr/>
        </p:nvSpPr>
        <p:spPr>
          <a:xfrm>
            <a:off x="812800" y="5549900"/>
            <a:ext cx="10566400" cy="0"/>
          </a:xfrm>
          <a:prstGeom prst="line">
            <a:avLst/>
          </a:prstGeom>
          <a:noFill/>
          <a:ln w="12700">
            <a:solidFill>
              <a:srgbClr val="3A5078"/>
            </a:solidFill>
            <a:prstDash val="solid"/>
          </a:ln>
        </p:spPr>
      </p:sp>
      <p:sp>
        <p:nvSpPr>
          <p:cNvPr id="7" name="Text 5"/>
          <p:cNvSpPr/>
          <p:nvPr/>
        </p:nvSpPr>
        <p:spPr>
          <a:xfrm>
            <a:off x="812800" y="5759450"/>
            <a:ext cx="1175147" cy="3111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C8A04A"/>
                </a:solidFill>
                <a:latin typeface="IBM Plex Sans Arabic" pitchFamily="34" charset="0"/>
                <a:ea typeface="IBM Plex Sans Arabic" pitchFamily="34" charset="-122"/>
                <a:cs typeface="IBM Plex Sans Arabic" pitchFamily="34" charset="-120"/>
              </a:rPr>
              <a:t>‫نوفمبر 2026‬</a:t>
            </a:r>
            <a:endParaRPr lang="en-US" sz="1500" dirty="0">
              <a:latin typeface="IBM Plex Sans Arabic" charset="0"/>
              <a:ea typeface="IBM Plex Sans Arabic" charset="0"/>
              <a:cs typeface="IBM Plex Sans Arabic" charset="0"/>
            </a:endParaRPr>
          </a:p>
        </p:txBody>
      </p:sp>
      <p:sp>
        <p:nvSpPr>
          <p:cNvPr id="8" name="Text 6"/>
          <p:cNvSpPr/>
          <p:nvPr/>
        </p:nvSpPr>
        <p:spPr>
          <a:xfrm>
            <a:off x="7282895" y="5759450"/>
            <a:ext cx="4096306" cy="311150"/>
          </a:xfrm>
          <a:prstGeom prst="rect">
            <a:avLst/>
          </a:prstGeom>
          <a:noFill/>
          <a:ln/>
        </p:spPr>
        <p:txBody>
          <a:bodyPr wrap="square" lIns="0" tIns="0" rIns="0" bIns="0" rtlCol="0" anchor="t">
            <a:normAutofit/>
          </a:bodyPr>
          <a:lstStyle/>
          <a:p>
            <a:pPr algn="r" indent="0" marL="0">
              <a:lnSpc>
                <a:spcPts val="2250"/>
              </a:lnSpc>
              <a:buNone/>
            </a:pPr>
            <a:r>
              <a:rPr lang="en-US" sz="1500" dirty="0">
                <a:solidFill>
                  <a:srgbClr val="F6F4EE"/>
                </a:solidFill>
                <a:latin typeface="IBM Plex Sans Arabic" pitchFamily="34" charset="0"/>
                <a:ea typeface="IBM Plex Sans Arabic" pitchFamily="34" charset="-122"/>
                <a:cs typeface="IBM Plex Sans Arabic" pitchFamily="34" charset="-120"/>
              </a:rPr>
              <a:t>‫ورشة عمل لأعضاء هيئة التدريس والهيئة المعاونة‬</a:t>
            </a:r>
            <a:endParaRPr lang="en-US" sz="1500" dirty="0">
              <a:latin typeface="IBM Plex Sans Arabic" charset="0"/>
              <a:ea typeface="IBM Plex Sans Arabic" charset="0"/>
              <a:cs typeface="IBM Plex Sans Arabic"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‫مقدمة‬</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‫محاور العرض‬</a:t>
            </a:r>
            <a:endParaRPr lang="en-US" sz="3000" dirty="0">
              <a:latin typeface="Cairo" charset="0"/>
              <a:ea typeface="Cairo" charset="0"/>
              <a:cs typeface="Cairo" charset="0"/>
            </a:endParaRPr>
          </a:p>
        </p:txBody>
      </p:sp>
      <p:sp>
        <p:nvSpPr>
          <p:cNvPr id="4" name="Shape 2"/>
          <p:cNvSpPr/>
          <p:nvPr/>
        </p:nvSpPr>
        <p:spPr>
          <a:xfrm>
            <a:off x="812800" y="2478749"/>
            <a:ext cx="10566400" cy="0"/>
          </a:xfrm>
          <a:prstGeom prst="line">
            <a:avLst/>
          </a:prstGeom>
          <a:noFill/>
          <a:ln w="6350">
            <a:solidFill>
              <a:srgbClr val="DCD6C8"/>
            </a:solidFill>
            <a:prstDash val="solid"/>
          </a:ln>
        </p:spPr>
      </p:sp>
      <p:sp>
        <p:nvSpPr>
          <p:cNvPr id="5" name="Text 3"/>
          <p:cNvSpPr/>
          <p:nvPr/>
        </p:nvSpPr>
        <p:spPr>
          <a:xfrm>
            <a:off x="517144" y="1864320"/>
            <a:ext cx="10150856"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‫مفاهيم الجودة والاعتماد‬</a:t>
            </a:r>
            <a:endParaRPr lang="en-US" sz="1700" dirty="0">
              <a:latin typeface="Cairo" charset="0"/>
              <a:ea typeface="Cairo" charset="0"/>
              <a:cs typeface="Cairo" charset="0"/>
            </a:endParaRPr>
          </a:p>
        </p:txBody>
      </p:sp>
      <p:sp>
        <p:nvSpPr>
          <p:cNvPr id="6" name="Text 4"/>
          <p:cNvSpPr/>
          <p:nvPr/>
        </p:nvSpPr>
        <p:spPr>
          <a:xfrm>
            <a:off x="517144" y="2157678"/>
            <a:ext cx="10150856" cy="256514"/>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3D4A5C"/>
                </a:solidFill>
                <a:latin typeface="IBM Plex Sans Arabic" pitchFamily="34" charset="0"/>
                <a:ea typeface="IBM Plex Sans Arabic" pitchFamily="34" charset="-122"/>
                <a:cs typeface="IBM Plex Sans Arabic" pitchFamily="34" charset="-120"/>
              </a:rPr>
              <a:t>‫الجودة، ضمان الجودة، التقويم الذاتي، الاعتماد، المعيار والمؤشر، وتسلسل المعايير من NQF حتى المقرر‬</a:t>
            </a:r>
            <a:endParaRPr lang="en-US" sz="1300" dirty="0">
              <a:latin typeface="IBM Plex Sans Arabic" charset="0"/>
              <a:ea typeface="IBM Plex Sans Arabic" charset="0"/>
              <a:cs typeface="IBM Plex Sans Arabic" charset="0"/>
            </a:endParaRPr>
          </a:p>
        </p:txBody>
      </p:sp>
      <p:sp>
        <p:nvSpPr>
          <p:cNvPr id="7" name="Text 5"/>
          <p:cNvSpPr/>
          <p:nvPr/>
        </p:nvSpPr>
        <p:spPr>
          <a:xfrm>
            <a:off x="10845800" y="1958909"/>
            <a:ext cx="558800" cy="360627"/>
          </a:xfrm>
          <a:prstGeom prst="rect">
            <a:avLst/>
          </a:prstGeom>
          <a:noFill/>
          <a:ln/>
        </p:spPr>
        <p:txBody>
          <a:bodyPr wrap="square" lIns="0" tIns="0" rIns="0" bIns="0" rtlCol="0" anchor="t">
            <a:normAutofit/>
          </a:bodyPr>
          <a:lstStyle/>
          <a:p>
            <a:pPr algn="ctr" indent="0" marL="0">
              <a:lnSpc>
                <a:spcPts val="2640"/>
              </a:lnSpc>
              <a:buNone/>
            </a:pPr>
            <a:r>
              <a:rPr lang="en-US" sz="2200" b="1" dirty="0">
                <a:solidFill>
                  <a:srgbClr val="1F7A8C"/>
                </a:solidFill>
                <a:latin typeface="Cairo" pitchFamily="34" charset="0"/>
                <a:ea typeface="Cairo" pitchFamily="34" charset="-122"/>
                <a:cs typeface="Cairo" pitchFamily="34" charset="-120"/>
              </a:rPr>
              <a:t>01</a:t>
            </a:r>
            <a:endParaRPr lang="en-US" sz="2200" dirty="0">
              <a:latin typeface="Cairo" charset="0"/>
              <a:ea typeface="Cairo" charset="0"/>
              <a:cs typeface="Cairo" charset="0"/>
            </a:endParaRPr>
          </a:p>
        </p:txBody>
      </p:sp>
      <p:sp>
        <p:nvSpPr>
          <p:cNvPr id="8" name="Shape 6"/>
          <p:cNvSpPr/>
          <p:nvPr/>
        </p:nvSpPr>
        <p:spPr>
          <a:xfrm>
            <a:off x="812800" y="3185253"/>
            <a:ext cx="10566400" cy="0"/>
          </a:xfrm>
          <a:prstGeom prst="line">
            <a:avLst/>
          </a:prstGeom>
          <a:noFill/>
          <a:ln w="6350">
            <a:solidFill>
              <a:srgbClr val="DCD6C8"/>
            </a:solidFill>
            <a:prstDash val="solid"/>
          </a:ln>
        </p:spPr>
      </p:sp>
      <p:sp>
        <p:nvSpPr>
          <p:cNvPr id="9" name="Text 7"/>
          <p:cNvSpPr/>
          <p:nvPr/>
        </p:nvSpPr>
        <p:spPr>
          <a:xfrm>
            <a:off x="517144" y="2570824"/>
            <a:ext cx="10150856"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‫معايير الاعتماد البرامجي – إصدار 2022‬</a:t>
            </a:r>
            <a:endParaRPr lang="en-US" sz="1700" dirty="0">
              <a:latin typeface="Cairo" charset="0"/>
              <a:ea typeface="Cairo" charset="0"/>
              <a:cs typeface="Cairo" charset="0"/>
            </a:endParaRPr>
          </a:p>
        </p:txBody>
      </p:sp>
      <p:sp>
        <p:nvSpPr>
          <p:cNvPr id="10" name="Text 8"/>
          <p:cNvSpPr/>
          <p:nvPr/>
        </p:nvSpPr>
        <p:spPr>
          <a:xfrm>
            <a:off x="517144" y="2864181"/>
            <a:ext cx="10150856" cy="256514"/>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3D4A5C"/>
                </a:solidFill>
                <a:latin typeface="IBM Plex Sans Arabic" pitchFamily="34" charset="0"/>
                <a:ea typeface="IBM Plex Sans Arabic" pitchFamily="34" charset="-122"/>
                <a:cs typeface="IBM Plex Sans Arabic" pitchFamily="34" charset="-120"/>
              </a:rPr>
              <a:t>‫المعايير السبعة ومؤشراتها، وما الذي تغيّر عن إصدار 2009‬</a:t>
            </a:r>
            <a:endParaRPr lang="en-US" sz="1300" dirty="0">
              <a:latin typeface="IBM Plex Sans Arabic" charset="0"/>
              <a:ea typeface="IBM Plex Sans Arabic" charset="0"/>
              <a:cs typeface="IBM Plex Sans Arabic" charset="0"/>
            </a:endParaRPr>
          </a:p>
        </p:txBody>
      </p:sp>
      <p:sp>
        <p:nvSpPr>
          <p:cNvPr id="11" name="Text 9"/>
          <p:cNvSpPr/>
          <p:nvPr/>
        </p:nvSpPr>
        <p:spPr>
          <a:xfrm>
            <a:off x="10845800" y="2665413"/>
            <a:ext cx="558800" cy="360627"/>
          </a:xfrm>
          <a:prstGeom prst="rect">
            <a:avLst/>
          </a:prstGeom>
          <a:noFill/>
          <a:ln/>
        </p:spPr>
        <p:txBody>
          <a:bodyPr wrap="square" lIns="0" tIns="0" rIns="0" bIns="0" rtlCol="0" anchor="t">
            <a:normAutofit/>
          </a:bodyPr>
          <a:lstStyle/>
          <a:p>
            <a:pPr algn="ctr" indent="0" marL="0">
              <a:lnSpc>
                <a:spcPts val="2640"/>
              </a:lnSpc>
              <a:buNone/>
            </a:pPr>
            <a:r>
              <a:rPr lang="en-US" sz="2200" b="1" dirty="0">
                <a:solidFill>
                  <a:srgbClr val="1F7A8C"/>
                </a:solidFill>
                <a:latin typeface="Cairo" pitchFamily="34" charset="0"/>
                <a:ea typeface="Cairo" pitchFamily="34" charset="-122"/>
                <a:cs typeface="Cairo" pitchFamily="34" charset="-120"/>
              </a:rPr>
              <a:t>02</a:t>
            </a:r>
            <a:endParaRPr lang="en-US" sz="2200" dirty="0">
              <a:latin typeface="Cairo" charset="0"/>
              <a:ea typeface="Cairo" charset="0"/>
              <a:cs typeface="Cairo" charset="0"/>
            </a:endParaRPr>
          </a:p>
        </p:txBody>
      </p:sp>
      <p:sp>
        <p:nvSpPr>
          <p:cNvPr id="12" name="Shape 10"/>
          <p:cNvSpPr/>
          <p:nvPr/>
        </p:nvSpPr>
        <p:spPr>
          <a:xfrm>
            <a:off x="812800" y="3891757"/>
            <a:ext cx="10566400" cy="0"/>
          </a:xfrm>
          <a:prstGeom prst="line">
            <a:avLst/>
          </a:prstGeom>
          <a:noFill/>
          <a:ln w="6350">
            <a:solidFill>
              <a:srgbClr val="DCD6C8"/>
            </a:solidFill>
            <a:prstDash val="solid"/>
          </a:ln>
        </p:spPr>
      </p:sp>
      <p:sp>
        <p:nvSpPr>
          <p:cNvPr id="13" name="Text 11"/>
          <p:cNvSpPr/>
          <p:nvPr/>
        </p:nvSpPr>
        <p:spPr>
          <a:xfrm>
            <a:off x="517144" y="3277328"/>
            <a:ext cx="10150856"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‫المعايير القومية الأكاديمية المرجعية NARS‬</a:t>
            </a:r>
            <a:endParaRPr lang="en-US" sz="1700" dirty="0">
              <a:latin typeface="Cairo" charset="0"/>
              <a:ea typeface="Cairo" charset="0"/>
              <a:cs typeface="Cairo" charset="0"/>
            </a:endParaRPr>
          </a:p>
        </p:txBody>
      </p:sp>
      <p:sp>
        <p:nvSpPr>
          <p:cNvPr id="14" name="Text 12"/>
          <p:cNvSpPr/>
          <p:nvPr/>
        </p:nvSpPr>
        <p:spPr>
          <a:xfrm>
            <a:off x="517144" y="3570684"/>
            <a:ext cx="10150856" cy="256514"/>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3D4A5C"/>
                </a:solidFill>
                <a:latin typeface="IBM Plex Sans Arabic" pitchFamily="34" charset="0"/>
                <a:ea typeface="IBM Plex Sans Arabic" pitchFamily="34" charset="-122"/>
                <a:cs typeface="IBM Plex Sans Arabic" pitchFamily="34" charset="-120"/>
              </a:rPr>
              <a:t>‫مواصفات خريج الحاسبات والمعلومات، مجالات المخرجات الأربعة، والهيكل المرجعي للمناهج‬</a:t>
            </a:r>
            <a:endParaRPr lang="en-US" sz="1300" dirty="0">
              <a:latin typeface="IBM Plex Sans Arabic" charset="0"/>
              <a:ea typeface="IBM Plex Sans Arabic" charset="0"/>
              <a:cs typeface="IBM Plex Sans Arabic" charset="0"/>
            </a:endParaRPr>
          </a:p>
        </p:txBody>
      </p:sp>
      <p:sp>
        <p:nvSpPr>
          <p:cNvPr id="15" name="Text 13"/>
          <p:cNvSpPr/>
          <p:nvPr/>
        </p:nvSpPr>
        <p:spPr>
          <a:xfrm>
            <a:off x="10845800" y="3371917"/>
            <a:ext cx="558800" cy="360627"/>
          </a:xfrm>
          <a:prstGeom prst="rect">
            <a:avLst/>
          </a:prstGeom>
          <a:noFill/>
          <a:ln/>
        </p:spPr>
        <p:txBody>
          <a:bodyPr wrap="square" lIns="0" tIns="0" rIns="0" bIns="0" rtlCol="0" anchor="t">
            <a:normAutofit/>
          </a:bodyPr>
          <a:lstStyle/>
          <a:p>
            <a:pPr algn="ctr" indent="0" marL="0">
              <a:lnSpc>
                <a:spcPts val="2640"/>
              </a:lnSpc>
              <a:buNone/>
            </a:pPr>
            <a:r>
              <a:rPr lang="en-US" sz="2200" b="1" dirty="0">
                <a:solidFill>
                  <a:srgbClr val="1F7A8C"/>
                </a:solidFill>
                <a:latin typeface="Cairo" pitchFamily="34" charset="0"/>
                <a:ea typeface="Cairo" pitchFamily="34" charset="-122"/>
                <a:cs typeface="Cairo" pitchFamily="34" charset="-120"/>
              </a:rPr>
              <a:t>03</a:t>
            </a:r>
            <a:endParaRPr lang="en-US" sz="2200" dirty="0">
              <a:latin typeface="Cairo" charset="0"/>
              <a:ea typeface="Cairo" charset="0"/>
              <a:cs typeface="Cairo" charset="0"/>
            </a:endParaRPr>
          </a:p>
        </p:txBody>
      </p:sp>
      <p:sp>
        <p:nvSpPr>
          <p:cNvPr id="16" name="Shape 14"/>
          <p:cNvSpPr/>
          <p:nvPr/>
        </p:nvSpPr>
        <p:spPr>
          <a:xfrm>
            <a:off x="812800" y="4598260"/>
            <a:ext cx="10566400" cy="0"/>
          </a:xfrm>
          <a:prstGeom prst="line">
            <a:avLst/>
          </a:prstGeom>
          <a:noFill/>
          <a:ln w="6350">
            <a:solidFill>
              <a:srgbClr val="DCD6C8"/>
            </a:solidFill>
            <a:prstDash val="solid"/>
          </a:ln>
        </p:spPr>
      </p:sp>
      <p:sp>
        <p:nvSpPr>
          <p:cNvPr id="17" name="Text 15"/>
          <p:cNvSpPr/>
          <p:nvPr/>
        </p:nvSpPr>
        <p:spPr>
          <a:xfrm>
            <a:off x="517144" y="3983831"/>
            <a:ext cx="10150856"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‫المعايير الأكاديمية المرجعية ARS‬</a:t>
            </a:r>
            <a:endParaRPr lang="en-US" sz="1700" dirty="0">
              <a:latin typeface="Cairo" charset="0"/>
              <a:ea typeface="Cairo" charset="0"/>
              <a:cs typeface="Cairo" charset="0"/>
            </a:endParaRPr>
          </a:p>
        </p:txBody>
      </p:sp>
      <p:sp>
        <p:nvSpPr>
          <p:cNvPr id="18" name="Text 16"/>
          <p:cNvSpPr/>
          <p:nvPr/>
        </p:nvSpPr>
        <p:spPr>
          <a:xfrm>
            <a:off x="517144" y="4277189"/>
            <a:ext cx="10150856" cy="256514"/>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3D4A5C"/>
                </a:solidFill>
                <a:latin typeface="IBM Plex Sans Arabic" pitchFamily="34" charset="0"/>
                <a:ea typeface="IBM Plex Sans Arabic" pitchFamily="34" charset="-122"/>
                <a:cs typeface="IBM Plex Sans Arabic" pitchFamily="34" charset="-120"/>
              </a:rPr>
              <a:t>‫الفرق بين NARS وARS، وخطوات بناء ARS لبرنامج علوم الحاسب‬</a:t>
            </a:r>
            <a:endParaRPr lang="en-US" sz="1300" dirty="0">
              <a:latin typeface="IBM Plex Sans Arabic" charset="0"/>
              <a:ea typeface="IBM Plex Sans Arabic" charset="0"/>
              <a:cs typeface="IBM Plex Sans Arabic" charset="0"/>
            </a:endParaRPr>
          </a:p>
        </p:txBody>
      </p:sp>
      <p:sp>
        <p:nvSpPr>
          <p:cNvPr id="19" name="Text 17"/>
          <p:cNvSpPr/>
          <p:nvPr/>
        </p:nvSpPr>
        <p:spPr>
          <a:xfrm>
            <a:off x="10845800" y="4078420"/>
            <a:ext cx="558800" cy="360627"/>
          </a:xfrm>
          <a:prstGeom prst="rect">
            <a:avLst/>
          </a:prstGeom>
          <a:noFill/>
          <a:ln/>
        </p:spPr>
        <p:txBody>
          <a:bodyPr wrap="square" lIns="0" tIns="0" rIns="0" bIns="0" rtlCol="0" anchor="t">
            <a:normAutofit/>
          </a:bodyPr>
          <a:lstStyle/>
          <a:p>
            <a:pPr algn="ctr" indent="0" marL="0">
              <a:lnSpc>
                <a:spcPts val="2640"/>
              </a:lnSpc>
              <a:buNone/>
            </a:pPr>
            <a:r>
              <a:rPr lang="en-US" sz="2200" b="1" dirty="0">
                <a:solidFill>
                  <a:srgbClr val="1F7A8C"/>
                </a:solidFill>
                <a:latin typeface="Cairo" pitchFamily="34" charset="0"/>
                <a:ea typeface="Cairo" pitchFamily="34" charset="-122"/>
                <a:cs typeface="Cairo" pitchFamily="34" charset="-120"/>
              </a:rPr>
              <a:t>04</a:t>
            </a:r>
            <a:endParaRPr lang="en-US" sz="2200" dirty="0">
              <a:latin typeface="Cairo" charset="0"/>
              <a:ea typeface="Cairo" charset="0"/>
              <a:cs typeface="Cairo" charset="0"/>
            </a:endParaRPr>
          </a:p>
        </p:txBody>
      </p:sp>
      <p:sp>
        <p:nvSpPr>
          <p:cNvPr id="20" name="Text 18"/>
          <p:cNvSpPr/>
          <p:nvPr/>
        </p:nvSpPr>
        <p:spPr>
          <a:xfrm>
            <a:off x="517144" y="4690335"/>
            <a:ext cx="10150856"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‫التطبيق على البرنامج والمقررات‬</a:t>
            </a:r>
            <a:endParaRPr lang="en-US" sz="1700" dirty="0">
              <a:latin typeface="Cairo" charset="0"/>
              <a:ea typeface="Cairo" charset="0"/>
              <a:cs typeface="Cairo" charset="0"/>
            </a:endParaRPr>
          </a:p>
        </p:txBody>
      </p:sp>
      <p:sp>
        <p:nvSpPr>
          <p:cNvPr id="21" name="Text 19"/>
          <p:cNvSpPr/>
          <p:nvPr/>
        </p:nvSpPr>
        <p:spPr>
          <a:xfrm>
            <a:off x="517144" y="4983692"/>
            <a:ext cx="10150856" cy="256514"/>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3D4A5C"/>
                </a:solidFill>
                <a:latin typeface="IBM Plex Sans Arabic" pitchFamily="34" charset="0"/>
                <a:ea typeface="IBM Plex Sans Arabic" pitchFamily="34" charset="-122"/>
                <a:cs typeface="IBM Plex Sans Arabic" pitchFamily="34" charset="-120"/>
              </a:rPr>
              <a:t>‫سلسلة الربط، المصفوفات، مثال مقرر، التوصيف والتقرير، الأدوار وقائمة التحقق‬</a:t>
            </a:r>
            <a:endParaRPr lang="en-US" sz="1300" dirty="0">
              <a:latin typeface="IBM Plex Sans Arabic" charset="0"/>
              <a:ea typeface="IBM Plex Sans Arabic" charset="0"/>
              <a:cs typeface="IBM Plex Sans Arabic" charset="0"/>
            </a:endParaRPr>
          </a:p>
        </p:txBody>
      </p:sp>
      <p:sp>
        <p:nvSpPr>
          <p:cNvPr id="22" name="Text 20"/>
          <p:cNvSpPr/>
          <p:nvPr/>
        </p:nvSpPr>
        <p:spPr>
          <a:xfrm>
            <a:off x="10845800" y="4784923"/>
            <a:ext cx="558800" cy="360627"/>
          </a:xfrm>
          <a:prstGeom prst="rect">
            <a:avLst/>
          </a:prstGeom>
          <a:noFill/>
          <a:ln/>
        </p:spPr>
        <p:txBody>
          <a:bodyPr wrap="square" lIns="0" tIns="0" rIns="0" bIns="0" rtlCol="0" anchor="t">
            <a:normAutofit/>
          </a:bodyPr>
          <a:lstStyle/>
          <a:p>
            <a:pPr algn="ctr" indent="0" marL="0">
              <a:lnSpc>
                <a:spcPts val="2640"/>
              </a:lnSpc>
              <a:buNone/>
            </a:pPr>
            <a:r>
              <a:rPr lang="en-US" sz="2200" b="1" dirty="0">
                <a:solidFill>
                  <a:srgbClr val="C8A04A"/>
                </a:solidFill>
                <a:latin typeface="Cairo" pitchFamily="34" charset="0"/>
                <a:ea typeface="Cairo" pitchFamily="34" charset="-122"/>
                <a:cs typeface="Cairo" pitchFamily="34" charset="-120"/>
              </a:rPr>
              <a:t>05</a:t>
            </a:r>
            <a:endParaRPr lang="en-US" sz="2200" dirty="0">
              <a:latin typeface="Cairo" charset="0"/>
              <a:ea typeface="Cairo" charset="0"/>
              <a:cs typeface="Cairo" charset="0"/>
            </a:endParaRPr>
          </a:p>
        </p:txBody>
      </p:sp>
      <p:sp>
        <p:nvSpPr>
          <p:cNvPr id="23" name="Text 21"/>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24" name="Text 22"/>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02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6E86"/>
        </a:solidFill>
      </p:bgPr>
    </p:bg>
    <p:spTree>
      <p:nvGrpSpPr>
        <p:cNvPr id="1" name=""/>
        <p:cNvGrpSpPr/>
        <p:nvPr/>
      </p:nvGrpSpPr>
      <p:grpSpPr>
        <a:xfrm>
          <a:off x="0" y="0"/>
          <a:ext cx="0" cy="0"/>
          <a:chOff x="0" y="0"/>
          <a:chExt cx="0" cy="0"/>
        </a:xfrm>
      </p:grpSpPr>
      <p:sp>
        <p:nvSpPr>
          <p:cNvPr id="2" name="Text 0"/>
          <p:cNvSpPr/>
          <p:nvPr/>
        </p:nvSpPr>
        <p:spPr>
          <a:xfrm>
            <a:off x="495808" y="1837531"/>
            <a:ext cx="10883392" cy="274307"/>
          </a:xfrm>
          <a:prstGeom prst="rect">
            <a:avLst/>
          </a:prstGeom>
          <a:noFill/>
          <a:ln/>
        </p:spPr>
        <p:txBody>
          <a:bodyPr wrap="square" lIns="0" tIns="0" rIns="0" bIns="0" rtlCol="0" anchor="t">
            <a:normAutofit/>
          </a:bodyPr>
          <a:lstStyle/>
          <a:p>
            <a:pPr algn="r" indent="0" marL="0">
              <a:lnSpc>
                <a:spcPts val="1960"/>
              </a:lnSpc>
              <a:buNone/>
            </a:pPr>
            <a:r>
              <a:rPr lang="en-US" sz="1400" b="1" dirty="0">
                <a:solidFill>
                  <a:srgbClr val="F3D98B"/>
                </a:solidFill>
                <a:latin typeface="IBM Plex Sans Arabic" pitchFamily="34" charset="0"/>
                <a:ea typeface="IBM Plex Sans Arabic" pitchFamily="34" charset="-122"/>
                <a:cs typeface="IBM Plex Sans Arabic" pitchFamily="34" charset="-120"/>
              </a:rPr>
              <a:t>‫المحور الأول · لماذا الجودة؟‬</a:t>
            </a:r>
            <a:endParaRPr lang="en-US" sz="1400" dirty="0">
              <a:latin typeface="IBM Plex Sans Arabic" charset="0"/>
              <a:ea typeface="IBM Plex Sans Arabic" charset="0"/>
              <a:cs typeface="IBM Plex Sans Arabic" charset="0"/>
            </a:endParaRPr>
          </a:p>
        </p:txBody>
      </p:sp>
      <p:sp>
        <p:nvSpPr>
          <p:cNvPr id="3" name="Text 1"/>
          <p:cNvSpPr/>
          <p:nvPr>
            <p:ph type="title"/>
          </p:nvPr>
        </p:nvSpPr>
        <p:spPr>
          <a:xfrm>
            <a:off x="495808" y="2442039"/>
            <a:ext cx="10883392" cy="1793081"/>
          </a:xfrm>
          <a:prstGeom prst="rect">
            <a:avLst/>
          </a:prstGeom>
          <a:noFill/>
          <a:ln/>
        </p:spPr>
        <p:txBody>
          <a:bodyPr wrap="square" lIns="0" tIns="0" rIns="0" bIns="0" rtlCol="0" anchor="t">
            <a:normAutofit/>
          </a:bodyPr>
          <a:lstStyle/>
          <a:p>
            <a:pPr algn="r" indent="0" marL="0">
              <a:lnSpc>
                <a:spcPts val="4640"/>
              </a:lnSpc>
              <a:buNone/>
            </a:pPr>
            <a:r>
              <a:rPr lang="en-US" sz="3200" b="1" i="0" dirty="0">
                <a:solidFill>
                  <a:srgbClr val="FBF8F0"/>
                </a:solidFill>
                <a:latin typeface="Cairo" pitchFamily="34" charset="0"/>
                <a:ea typeface="Cairo" pitchFamily="34" charset="-122"/>
                <a:cs typeface="Cairo" pitchFamily="34" charset="-120"/>
              </a:rPr>
              <a:t>‫الجودة ليست ملفات تُستوفى قبل زيارة المراجعين، بل منظومة تضمن أن ما نَعِد به الطالب في توصيف البرنامج هو ما يتحقق فعلًا في قاعة الدرس وورقة الامتحان.‬</a:t>
            </a:r>
            <a:endParaRPr lang="en-US" sz="3200" dirty="0">
              <a:latin typeface="Cairo" charset="0"/>
              <a:ea typeface="Cairo" charset="0"/>
              <a:cs typeface="Cairo" charset="0"/>
            </a:endParaRPr>
          </a:p>
        </p:txBody>
      </p:sp>
      <p:sp>
        <p:nvSpPr>
          <p:cNvPr id="4" name="Shape 2"/>
          <p:cNvSpPr/>
          <p:nvPr/>
        </p:nvSpPr>
        <p:spPr>
          <a:xfrm>
            <a:off x="812800" y="4574845"/>
            <a:ext cx="3386667" cy="0"/>
          </a:xfrm>
          <a:prstGeom prst="line">
            <a:avLst/>
          </a:prstGeom>
          <a:noFill/>
          <a:ln w="19050">
            <a:solidFill>
              <a:srgbClr val="F3D98B"/>
            </a:solidFill>
            <a:prstDash val="solid"/>
          </a:ln>
        </p:spPr>
      </p:sp>
      <p:sp>
        <p:nvSpPr>
          <p:cNvPr id="5" name="Text 3"/>
          <p:cNvSpPr/>
          <p:nvPr/>
        </p:nvSpPr>
        <p:spPr>
          <a:xfrm>
            <a:off x="711200" y="4734654"/>
            <a:ext cx="3488267" cy="311150"/>
          </a:xfrm>
          <a:prstGeom prst="rect">
            <a:avLst/>
          </a:prstGeom>
          <a:noFill/>
          <a:ln/>
        </p:spPr>
        <p:txBody>
          <a:bodyPr wrap="square" lIns="0" tIns="0" rIns="0" bIns="0" rtlCol="0" anchor="t">
            <a:normAutofit/>
          </a:bodyPr>
          <a:lstStyle/>
          <a:p>
            <a:pPr algn="r" indent="0" marL="0">
              <a:lnSpc>
                <a:spcPts val="2250"/>
              </a:lnSpc>
              <a:buNone/>
            </a:pPr>
            <a:r>
              <a:rPr lang="en-US" sz="1500" dirty="0">
                <a:solidFill>
                  <a:srgbClr val="FBF8F0"/>
                </a:solidFill>
                <a:latin typeface="IBM Plex Sans Arabic" pitchFamily="34" charset="0"/>
                <a:ea typeface="IBM Plex Sans Arabic" pitchFamily="34" charset="-122"/>
                <a:cs typeface="IBM Plex Sans Arabic" pitchFamily="34" charset="-120"/>
              </a:rPr>
              <a:t>‫تحسين مستمر قائم على الأدلة لا على الانطباعات‬</a:t>
            </a:r>
            <a:endParaRPr lang="en-US" sz="1500" dirty="0">
              <a:latin typeface="IBM Plex Sans Arabic" charset="0"/>
              <a:ea typeface="IBM Plex Sans Arabic" charset="0"/>
              <a:cs typeface="IBM Plex Sans Arabic" charset="0"/>
            </a:endParaRPr>
          </a:p>
        </p:txBody>
      </p:sp>
      <p:sp>
        <p:nvSpPr>
          <p:cNvPr id="6" name="Shape 4"/>
          <p:cNvSpPr/>
          <p:nvPr/>
        </p:nvSpPr>
        <p:spPr>
          <a:xfrm>
            <a:off x="4402667" y="4574845"/>
            <a:ext cx="3386667" cy="0"/>
          </a:xfrm>
          <a:prstGeom prst="line">
            <a:avLst/>
          </a:prstGeom>
          <a:noFill/>
          <a:ln w="19050">
            <a:solidFill>
              <a:srgbClr val="F3D98B"/>
            </a:solidFill>
            <a:prstDash val="solid"/>
          </a:ln>
        </p:spPr>
      </p:sp>
      <p:sp>
        <p:nvSpPr>
          <p:cNvPr id="7" name="Text 5"/>
          <p:cNvSpPr/>
          <p:nvPr/>
        </p:nvSpPr>
        <p:spPr>
          <a:xfrm>
            <a:off x="4301067" y="4734654"/>
            <a:ext cx="3488267" cy="311150"/>
          </a:xfrm>
          <a:prstGeom prst="rect">
            <a:avLst/>
          </a:prstGeom>
          <a:noFill/>
          <a:ln/>
        </p:spPr>
        <p:txBody>
          <a:bodyPr wrap="square" lIns="0" tIns="0" rIns="0" bIns="0" rtlCol="0" anchor="t">
            <a:normAutofit/>
          </a:bodyPr>
          <a:lstStyle/>
          <a:p>
            <a:pPr algn="r" indent="0" marL="0">
              <a:lnSpc>
                <a:spcPts val="2250"/>
              </a:lnSpc>
              <a:buNone/>
            </a:pPr>
            <a:r>
              <a:rPr lang="en-US" sz="1500" dirty="0">
                <a:solidFill>
                  <a:srgbClr val="FBF8F0"/>
                </a:solidFill>
                <a:latin typeface="IBM Plex Sans Arabic" pitchFamily="34" charset="0"/>
                <a:ea typeface="IBM Plex Sans Arabic" pitchFamily="34" charset="-122"/>
                <a:cs typeface="IBM Plex Sans Arabic" pitchFamily="34" charset="-120"/>
              </a:rPr>
              <a:t>‫خريج قابل للمقارنة محليًا وإقليميًا ودوليًا‬</a:t>
            </a:r>
            <a:endParaRPr lang="en-US" sz="1500" dirty="0">
              <a:latin typeface="IBM Plex Sans Arabic" charset="0"/>
              <a:ea typeface="IBM Plex Sans Arabic" charset="0"/>
              <a:cs typeface="IBM Plex Sans Arabic" charset="0"/>
            </a:endParaRPr>
          </a:p>
        </p:txBody>
      </p:sp>
      <p:sp>
        <p:nvSpPr>
          <p:cNvPr id="8" name="Shape 6"/>
          <p:cNvSpPr/>
          <p:nvPr/>
        </p:nvSpPr>
        <p:spPr>
          <a:xfrm>
            <a:off x="7992534" y="4574845"/>
            <a:ext cx="3386667" cy="0"/>
          </a:xfrm>
          <a:prstGeom prst="line">
            <a:avLst/>
          </a:prstGeom>
          <a:noFill/>
          <a:ln w="19050">
            <a:solidFill>
              <a:srgbClr val="F3D98B"/>
            </a:solidFill>
            <a:prstDash val="solid"/>
          </a:ln>
        </p:spPr>
      </p:sp>
      <p:sp>
        <p:nvSpPr>
          <p:cNvPr id="9" name="Text 7"/>
          <p:cNvSpPr/>
          <p:nvPr/>
        </p:nvSpPr>
        <p:spPr>
          <a:xfrm>
            <a:off x="7890934" y="4734654"/>
            <a:ext cx="3488267" cy="311150"/>
          </a:xfrm>
          <a:prstGeom prst="rect">
            <a:avLst/>
          </a:prstGeom>
          <a:noFill/>
          <a:ln/>
        </p:spPr>
        <p:txBody>
          <a:bodyPr wrap="square" lIns="0" tIns="0" rIns="0" bIns="0" rtlCol="0" anchor="t">
            <a:normAutofit/>
          </a:bodyPr>
          <a:lstStyle/>
          <a:p>
            <a:pPr algn="r" indent="0" marL="0">
              <a:lnSpc>
                <a:spcPts val="2250"/>
              </a:lnSpc>
              <a:buNone/>
            </a:pPr>
            <a:r>
              <a:rPr lang="en-US" sz="1500" dirty="0">
                <a:solidFill>
                  <a:srgbClr val="FBF8F0"/>
                </a:solidFill>
                <a:latin typeface="IBM Plex Sans Arabic" pitchFamily="34" charset="0"/>
                <a:ea typeface="IBM Plex Sans Arabic" pitchFamily="34" charset="-122"/>
                <a:cs typeface="IBM Plex Sans Arabic" pitchFamily="34" charset="-120"/>
              </a:rPr>
              <a:t>‫ثقة المجتمع وجهات التوظيف في خريج القسم‬</a:t>
            </a:r>
            <a:endParaRPr lang="en-US" sz="1500" dirty="0">
              <a:latin typeface="IBM Plex Sans Arabic" charset="0"/>
              <a:ea typeface="IBM Plex Sans Arabic" charset="0"/>
              <a:cs typeface="IBM Plex Sans Arabic"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الأول · مفاهيم الجودة والاعتماد‬</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‫ستة مفاهيم نحتاجها قبل أي شيء‬</a:t>
            </a:r>
            <a:endParaRPr lang="en-US" sz="3000" dirty="0">
              <a:latin typeface="Cairo" charset="0"/>
              <a:ea typeface="Cairo" charset="0"/>
              <a:cs typeface="Cairo" charset="0"/>
            </a:endParaRPr>
          </a:p>
        </p:txBody>
      </p:sp>
      <p:sp>
        <p:nvSpPr>
          <p:cNvPr id="4" name="Shape 2"/>
          <p:cNvSpPr/>
          <p:nvPr/>
        </p:nvSpPr>
        <p:spPr>
          <a:xfrm>
            <a:off x="815975" y="1803995"/>
            <a:ext cx="3397250" cy="1388930"/>
          </a:xfrm>
          <a:prstGeom prst="roundRect">
            <a:avLst>
              <a:gd name="adj" fmla="val 8915"/>
            </a:avLst>
          </a:prstGeom>
          <a:solidFill>
            <a:srgbClr val="FFFDF8"/>
          </a:solidFill>
          <a:ln w="6350">
            <a:solidFill>
              <a:srgbClr val="E2DDD0"/>
            </a:solidFill>
            <a:prstDash val="solid"/>
          </a:ln>
        </p:spPr>
      </p:sp>
      <p:sp>
        <p:nvSpPr>
          <p:cNvPr id="5" name="Text 3"/>
          <p:cNvSpPr/>
          <p:nvPr/>
        </p:nvSpPr>
        <p:spPr>
          <a:xfrm>
            <a:off x="930571" y="1982854"/>
            <a:ext cx="307839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Indicator</a:t>
            </a:r>
            <a:endParaRPr lang="en-US" sz="1200" dirty="0">
              <a:latin typeface="IBM Plex Sans Arabic" charset="0"/>
              <a:ea typeface="IBM Plex Sans Arabic" charset="0"/>
              <a:cs typeface="IBM Plex Sans Arabic" charset="0"/>
            </a:endParaRPr>
          </a:p>
        </p:txBody>
      </p:sp>
      <p:sp>
        <p:nvSpPr>
          <p:cNvPr id="6" name="Text 4"/>
          <p:cNvSpPr/>
          <p:nvPr/>
        </p:nvSpPr>
        <p:spPr>
          <a:xfrm>
            <a:off x="930571" y="2219061"/>
            <a:ext cx="3078395"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‫المؤشر‬</a:t>
            </a:r>
            <a:endParaRPr lang="en-US" sz="1700" dirty="0">
              <a:latin typeface="Cairo" charset="0"/>
              <a:ea typeface="Cairo" charset="0"/>
              <a:cs typeface="Cairo" charset="0"/>
            </a:endParaRPr>
          </a:p>
        </p:txBody>
      </p:sp>
      <p:sp>
        <p:nvSpPr>
          <p:cNvPr id="7" name="Text 5"/>
          <p:cNvSpPr/>
          <p:nvPr/>
        </p:nvSpPr>
        <p:spPr>
          <a:xfrm>
            <a:off x="930571" y="2537817"/>
            <a:ext cx="3078395"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‫دليل قابل للقياس أو التوثيق يُستدل به على استيفاء المعيار، وتُطلب له وثائق داعمة.‬</a:t>
            </a:r>
            <a:endParaRPr lang="en-US" sz="1250" dirty="0">
              <a:latin typeface="IBM Plex Sans Arabic" charset="0"/>
              <a:ea typeface="IBM Plex Sans Arabic" charset="0"/>
              <a:cs typeface="IBM Plex Sans Arabic" charset="0"/>
            </a:endParaRPr>
          </a:p>
        </p:txBody>
      </p:sp>
      <p:sp>
        <p:nvSpPr>
          <p:cNvPr id="8" name="Shape 6"/>
          <p:cNvSpPr/>
          <p:nvPr/>
        </p:nvSpPr>
        <p:spPr>
          <a:xfrm>
            <a:off x="4397375" y="1803995"/>
            <a:ext cx="3397250" cy="1388930"/>
          </a:xfrm>
          <a:prstGeom prst="roundRect">
            <a:avLst>
              <a:gd name="adj" fmla="val 8915"/>
            </a:avLst>
          </a:prstGeom>
          <a:solidFill>
            <a:srgbClr val="FFFDF8"/>
          </a:solidFill>
          <a:ln w="6350">
            <a:solidFill>
              <a:srgbClr val="E2DDD0"/>
            </a:solidFill>
            <a:prstDash val="solid"/>
          </a:ln>
        </p:spPr>
      </p:sp>
      <p:sp>
        <p:nvSpPr>
          <p:cNvPr id="9" name="Text 7"/>
          <p:cNvSpPr/>
          <p:nvPr/>
        </p:nvSpPr>
        <p:spPr>
          <a:xfrm>
            <a:off x="4511971" y="1982854"/>
            <a:ext cx="307839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Standard</a:t>
            </a:r>
            <a:endParaRPr lang="en-US" sz="1200" dirty="0">
              <a:latin typeface="IBM Plex Sans Arabic" charset="0"/>
              <a:ea typeface="IBM Plex Sans Arabic" charset="0"/>
              <a:cs typeface="IBM Plex Sans Arabic" charset="0"/>
            </a:endParaRPr>
          </a:p>
        </p:txBody>
      </p:sp>
      <p:sp>
        <p:nvSpPr>
          <p:cNvPr id="10" name="Text 8"/>
          <p:cNvSpPr/>
          <p:nvPr/>
        </p:nvSpPr>
        <p:spPr>
          <a:xfrm>
            <a:off x="4511971" y="2219061"/>
            <a:ext cx="3078395"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‫المعيار‬</a:t>
            </a:r>
            <a:endParaRPr lang="en-US" sz="1700" dirty="0">
              <a:latin typeface="Cairo" charset="0"/>
              <a:ea typeface="Cairo" charset="0"/>
              <a:cs typeface="Cairo" charset="0"/>
            </a:endParaRPr>
          </a:p>
        </p:txBody>
      </p:sp>
      <p:sp>
        <p:nvSpPr>
          <p:cNvPr id="11" name="Text 9"/>
          <p:cNvSpPr/>
          <p:nvPr/>
        </p:nvSpPr>
        <p:spPr>
          <a:xfrm>
            <a:off x="4511971" y="2537817"/>
            <a:ext cx="3078395"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‫الحد الأدنى المتوقع لعنصر من عناصر الجودة، مثل تصميم البرنامج أو التعليم والتقييم.‬</a:t>
            </a:r>
            <a:endParaRPr lang="en-US" sz="1250" dirty="0">
              <a:latin typeface="IBM Plex Sans Arabic" charset="0"/>
              <a:ea typeface="IBM Plex Sans Arabic" charset="0"/>
              <a:cs typeface="IBM Plex Sans Arabic" charset="0"/>
            </a:endParaRPr>
          </a:p>
        </p:txBody>
      </p:sp>
      <p:sp>
        <p:nvSpPr>
          <p:cNvPr id="12" name="Shape 10"/>
          <p:cNvSpPr/>
          <p:nvPr/>
        </p:nvSpPr>
        <p:spPr>
          <a:xfrm>
            <a:off x="7978775" y="1803995"/>
            <a:ext cx="3397250" cy="1388930"/>
          </a:xfrm>
          <a:prstGeom prst="roundRect">
            <a:avLst>
              <a:gd name="adj" fmla="val 8915"/>
            </a:avLst>
          </a:prstGeom>
          <a:solidFill>
            <a:srgbClr val="FFFDF8"/>
          </a:solidFill>
          <a:ln w="6350">
            <a:solidFill>
              <a:srgbClr val="E2DDD0"/>
            </a:solidFill>
            <a:prstDash val="solid"/>
          </a:ln>
        </p:spPr>
      </p:sp>
      <p:sp>
        <p:nvSpPr>
          <p:cNvPr id="13" name="Text 11"/>
          <p:cNvSpPr/>
          <p:nvPr/>
        </p:nvSpPr>
        <p:spPr>
          <a:xfrm>
            <a:off x="8093372" y="1982854"/>
            <a:ext cx="307839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Accreditation</a:t>
            </a:r>
            <a:endParaRPr lang="en-US" sz="1200" dirty="0">
              <a:latin typeface="IBM Plex Sans Arabic" charset="0"/>
              <a:ea typeface="IBM Plex Sans Arabic" charset="0"/>
              <a:cs typeface="IBM Plex Sans Arabic" charset="0"/>
            </a:endParaRPr>
          </a:p>
        </p:txBody>
      </p:sp>
      <p:sp>
        <p:nvSpPr>
          <p:cNvPr id="14" name="Text 12"/>
          <p:cNvSpPr/>
          <p:nvPr/>
        </p:nvSpPr>
        <p:spPr>
          <a:xfrm>
            <a:off x="8093372" y="2219061"/>
            <a:ext cx="3078395"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‫الاعتماد‬</a:t>
            </a:r>
            <a:endParaRPr lang="en-US" sz="1700" dirty="0">
              <a:latin typeface="Cairo" charset="0"/>
              <a:ea typeface="Cairo" charset="0"/>
              <a:cs typeface="Cairo" charset="0"/>
            </a:endParaRPr>
          </a:p>
        </p:txBody>
      </p:sp>
      <p:sp>
        <p:nvSpPr>
          <p:cNvPr id="15" name="Text 13"/>
          <p:cNvSpPr/>
          <p:nvPr/>
        </p:nvSpPr>
        <p:spPr>
          <a:xfrm>
            <a:off x="8093372" y="2537817"/>
            <a:ext cx="3078395"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‫اعتراف رسمي من الهيئة القومية بأن البرنامج أو المؤسسة يستوفي معايير الاعتماد المعلنة.‬</a:t>
            </a:r>
            <a:endParaRPr lang="en-US" sz="1250" dirty="0">
              <a:latin typeface="IBM Plex Sans Arabic" charset="0"/>
              <a:ea typeface="IBM Plex Sans Arabic" charset="0"/>
              <a:cs typeface="IBM Plex Sans Arabic" charset="0"/>
            </a:endParaRPr>
          </a:p>
        </p:txBody>
      </p:sp>
      <p:sp>
        <p:nvSpPr>
          <p:cNvPr id="16" name="Shape 14"/>
          <p:cNvSpPr/>
          <p:nvPr/>
        </p:nvSpPr>
        <p:spPr>
          <a:xfrm>
            <a:off x="815975" y="3377076"/>
            <a:ext cx="3397250" cy="1388930"/>
          </a:xfrm>
          <a:prstGeom prst="roundRect">
            <a:avLst>
              <a:gd name="adj" fmla="val 8915"/>
            </a:avLst>
          </a:prstGeom>
          <a:solidFill>
            <a:srgbClr val="FFFDF8"/>
          </a:solidFill>
          <a:ln w="6350">
            <a:solidFill>
              <a:srgbClr val="E2DDD0"/>
            </a:solidFill>
            <a:prstDash val="solid"/>
          </a:ln>
        </p:spPr>
      </p:sp>
      <p:sp>
        <p:nvSpPr>
          <p:cNvPr id="17" name="Text 15"/>
          <p:cNvSpPr/>
          <p:nvPr/>
        </p:nvSpPr>
        <p:spPr>
          <a:xfrm>
            <a:off x="930571" y="3555935"/>
            <a:ext cx="307839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Self-Assessment</a:t>
            </a:r>
            <a:endParaRPr lang="en-US" sz="1200" dirty="0">
              <a:latin typeface="IBM Plex Sans Arabic" charset="0"/>
              <a:ea typeface="IBM Plex Sans Arabic" charset="0"/>
              <a:cs typeface="IBM Plex Sans Arabic" charset="0"/>
            </a:endParaRPr>
          </a:p>
        </p:txBody>
      </p:sp>
      <p:sp>
        <p:nvSpPr>
          <p:cNvPr id="18" name="Text 16"/>
          <p:cNvSpPr/>
          <p:nvPr/>
        </p:nvSpPr>
        <p:spPr>
          <a:xfrm>
            <a:off x="930571" y="3792141"/>
            <a:ext cx="3078395"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‫التقويم الذاتي‬</a:t>
            </a:r>
            <a:endParaRPr lang="en-US" sz="1700" dirty="0">
              <a:latin typeface="Cairo" charset="0"/>
              <a:ea typeface="Cairo" charset="0"/>
              <a:cs typeface="Cairo" charset="0"/>
            </a:endParaRPr>
          </a:p>
        </p:txBody>
      </p:sp>
      <p:sp>
        <p:nvSpPr>
          <p:cNvPr id="19" name="Text 17"/>
          <p:cNvSpPr/>
          <p:nvPr/>
        </p:nvSpPr>
        <p:spPr>
          <a:xfrm>
            <a:off x="930571" y="4110898"/>
            <a:ext cx="3078395"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‫مراجعة يجريها البرنامج لنفسه مقابل المعايير، تنتهي بدراسة ذاتية ونقاط قوة وفرص تحسين.‬</a:t>
            </a:r>
            <a:endParaRPr lang="en-US" sz="1250" dirty="0">
              <a:latin typeface="IBM Plex Sans Arabic" charset="0"/>
              <a:ea typeface="IBM Plex Sans Arabic" charset="0"/>
              <a:cs typeface="IBM Plex Sans Arabic" charset="0"/>
            </a:endParaRPr>
          </a:p>
        </p:txBody>
      </p:sp>
      <p:sp>
        <p:nvSpPr>
          <p:cNvPr id="20" name="Shape 18"/>
          <p:cNvSpPr/>
          <p:nvPr/>
        </p:nvSpPr>
        <p:spPr>
          <a:xfrm>
            <a:off x="4397375" y="3377076"/>
            <a:ext cx="3397250" cy="1388930"/>
          </a:xfrm>
          <a:prstGeom prst="roundRect">
            <a:avLst>
              <a:gd name="adj" fmla="val 8915"/>
            </a:avLst>
          </a:prstGeom>
          <a:solidFill>
            <a:srgbClr val="FFFDF8"/>
          </a:solidFill>
          <a:ln w="6350">
            <a:solidFill>
              <a:srgbClr val="E2DDD0"/>
            </a:solidFill>
            <a:prstDash val="solid"/>
          </a:ln>
        </p:spPr>
      </p:sp>
      <p:sp>
        <p:nvSpPr>
          <p:cNvPr id="21" name="Text 19"/>
          <p:cNvSpPr/>
          <p:nvPr/>
        </p:nvSpPr>
        <p:spPr>
          <a:xfrm>
            <a:off x="4511971" y="3555935"/>
            <a:ext cx="307839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Quality Assurance</a:t>
            </a:r>
            <a:endParaRPr lang="en-US" sz="1200" dirty="0">
              <a:latin typeface="IBM Plex Sans Arabic" charset="0"/>
              <a:ea typeface="IBM Plex Sans Arabic" charset="0"/>
              <a:cs typeface="IBM Plex Sans Arabic" charset="0"/>
            </a:endParaRPr>
          </a:p>
        </p:txBody>
      </p:sp>
      <p:sp>
        <p:nvSpPr>
          <p:cNvPr id="22" name="Text 20"/>
          <p:cNvSpPr/>
          <p:nvPr/>
        </p:nvSpPr>
        <p:spPr>
          <a:xfrm>
            <a:off x="4511971" y="3792141"/>
            <a:ext cx="3078395"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‫ضمان الجودة‬</a:t>
            </a:r>
            <a:endParaRPr lang="en-US" sz="1700" dirty="0">
              <a:latin typeface="Cairo" charset="0"/>
              <a:ea typeface="Cairo" charset="0"/>
              <a:cs typeface="Cairo" charset="0"/>
            </a:endParaRPr>
          </a:p>
        </p:txBody>
      </p:sp>
      <p:sp>
        <p:nvSpPr>
          <p:cNvPr id="23" name="Text 21"/>
          <p:cNvSpPr/>
          <p:nvPr/>
        </p:nvSpPr>
        <p:spPr>
          <a:xfrm>
            <a:off x="4511971" y="4110898"/>
            <a:ext cx="3078395"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‫إجراءات منهجية تتحقق من أن المعايير تُحقَّق باستمرار، لا مرة واحدة قبل المراجعة.‬</a:t>
            </a:r>
            <a:endParaRPr lang="en-US" sz="1250" dirty="0">
              <a:latin typeface="IBM Plex Sans Arabic" charset="0"/>
              <a:ea typeface="IBM Plex Sans Arabic" charset="0"/>
              <a:cs typeface="IBM Plex Sans Arabic" charset="0"/>
            </a:endParaRPr>
          </a:p>
        </p:txBody>
      </p:sp>
      <p:sp>
        <p:nvSpPr>
          <p:cNvPr id="24" name="Shape 22"/>
          <p:cNvSpPr/>
          <p:nvPr/>
        </p:nvSpPr>
        <p:spPr>
          <a:xfrm>
            <a:off x="7978775" y="3377076"/>
            <a:ext cx="3397250" cy="1388930"/>
          </a:xfrm>
          <a:prstGeom prst="roundRect">
            <a:avLst>
              <a:gd name="adj" fmla="val 8915"/>
            </a:avLst>
          </a:prstGeom>
          <a:solidFill>
            <a:srgbClr val="FFFDF8"/>
          </a:solidFill>
          <a:ln w="6350">
            <a:solidFill>
              <a:srgbClr val="E2DDD0"/>
            </a:solidFill>
            <a:prstDash val="solid"/>
          </a:ln>
        </p:spPr>
      </p:sp>
      <p:sp>
        <p:nvSpPr>
          <p:cNvPr id="25" name="Text 23"/>
          <p:cNvSpPr/>
          <p:nvPr/>
        </p:nvSpPr>
        <p:spPr>
          <a:xfrm>
            <a:off x="8093372" y="3555935"/>
            <a:ext cx="307839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Quality</a:t>
            </a:r>
            <a:endParaRPr lang="en-US" sz="1200" dirty="0">
              <a:latin typeface="IBM Plex Sans Arabic" charset="0"/>
              <a:ea typeface="IBM Plex Sans Arabic" charset="0"/>
              <a:cs typeface="IBM Plex Sans Arabic" charset="0"/>
            </a:endParaRPr>
          </a:p>
        </p:txBody>
      </p:sp>
      <p:sp>
        <p:nvSpPr>
          <p:cNvPr id="26" name="Text 24"/>
          <p:cNvSpPr/>
          <p:nvPr/>
        </p:nvSpPr>
        <p:spPr>
          <a:xfrm>
            <a:off x="8093372" y="3792141"/>
            <a:ext cx="3078395"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‫الجودة‬</a:t>
            </a:r>
            <a:endParaRPr lang="en-US" sz="1700" dirty="0">
              <a:latin typeface="Cairo" charset="0"/>
              <a:ea typeface="Cairo" charset="0"/>
              <a:cs typeface="Cairo" charset="0"/>
            </a:endParaRPr>
          </a:p>
        </p:txBody>
      </p:sp>
      <p:sp>
        <p:nvSpPr>
          <p:cNvPr id="27" name="Text 25"/>
          <p:cNvSpPr/>
          <p:nvPr/>
        </p:nvSpPr>
        <p:spPr>
          <a:xfrm>
            <a:off x="8093372" y="4110898"/>
            <a:ext cx="3078395"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‫مدى مطابقة البرنامج ومخرجاته للمعايير المعلنة وتلبيته لاحتياجات الطلاب والمجتمع وسوق العمل.‬</a:t>
            </a:r>
            <a:endParaRPr lang="en-US" sz="1250" dirty="0">
              <a:latin typeface="IBM Plex Sans Arabic" charset="0"/>
              <a:ea typeface="IBM Plex Sans Arabic" charset="0"/>
              <a:cs typeface="IBM Plex Sans Arabic" charset="0"/>
            </a:endParaRPr>
          </a:p>
        </p:txBody>
      </p:sp>
      <p:sp>
        <p:nvSpPr>
          <p:cNvPr id="28" name="Text 26"/>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29" name="Text 27"/>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04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الأول · مفاهيم الجودة والاعتماد‬</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‫نوعان من الاعتماد: المؤسسي والبرامجي‬</a:t>
            </a:r>
            <a:endParaRPr lang="en-US" sz="3000" dirty="0">
              <a:latin typeface="Cairo" charset="0"/>
              <a:ea typeface="Cairo" charset="0"/>
              <a:cs typeface="Cairo" charset="0"/>
            </a:endParaRPr>
          </a:p>
        </p:txBody>
      </p:sp>
      <p:sp>
        <p:nvSpPr>
          <p:cNvPr id="4" name="Shape 2"/>
          <p:cNvSpPr/>
          <p:nvPr/>
        </p:nvSpPr>
        <p:spPr>
          <a:xfrm>
            <a:off x="815975" y="1803995"/>
            <a:ext cx="5162550" cy="2408568"/>
          </a:xfrm>
          <a:prstGeom prst="roundRect">
            <a:avLst>
              <a:gd name="adj" fmla="val 5141"/>
            </a:avLst>
          </a:prstGeom>
          <a:solidFill>
            <a:srgbClr val="FFFDF8"/>
          </a:solidFill>
          <a:ln w="6350">
            <a:solidFill>
              <a:srgbClr val="E2DDD0"/>
            </a:solidFill>
            <a:prstDash val="solid"/>
          </a:ln>
        </p:spPr>
      </p:sp>
      <p:sp>
        <p:nvSpPr>
          <p:cNvPr id="5" name="Text 3"/>
          <p:cNvSpPr/>
          <p:nvPr/>
        </p:nvSpPr>
        <p:spPr>
          <a:xfrm>
            <a:off x="1071033" y="2033656"/>
            <a:ext cx="1397000" cy="264120"/>
          </a:xfrm>
          <a:custGeom>
            <a:avLst/>
            <a:gdLst/>
            <a:ahLst/>
            <a:cxnLst/>
            <a:rect l="l" t="t" r="r" b="b"/>
            <a:pathLst>
              <a:path w="1397000" h="264120">
                <a:moveTo>
                  <a:pt x="132060" y="0"/>
                </a:moveTo>
                <a:lnTo>
                  <a:pt x="1264940" y="0"/>
                </a:lnTo>
                <a:arcTo hR="132060" wR="132060" stAng="16200000" swAng="5400000"/>
                <a:lnTo>
                  <a:pt x="1397000" y="132060"/>
                </a:lnTo>
                <a:arcTo hR="132060" wR="132060" stAng="0" swAng="5400000"/>
                <a:lnTo>
                  <a:pt x="132060" y="264120"/>
                </a:lnTo>
                <a:arcTo hR="132060" wR="132060" stAng="5400000" swAng="5400000"/>
                <a:lnTo>
                  <a:pt x="0" y="132060"/>
                </a:lnTo>
                <a:arcTo hR="132060" wR="132060" stAng="10800000" swAng="5400000"/>
                <a:close/>
              </a:path>
            </a:pathLst>
          </a:custGeom>
          <a:solidFill>
            <a:srgbClr val="ECE8DD"/>
          </a:solidFill>
          <a:ln/>
        </p:spPr>
        <p:txBody>
          <a:bodyPr wrap="square" lIns="101600" tIns="25400" rIns="101600" bIns="0" rtlCol="0" anchor="t">
            <a:normAutofit/>
          </a:bodyPr>
          <a:lstStyle/>
          <a:p>
            <a:pPr algn="ctr"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‫مستوى الكلية‬</a:t>
            </a:r>
            <a:endParaRPr lang="en-US" sz="1200" dirty="0">
              <a:latin typeface="IBM Plex Sans Arabic" charset="0"/>
              <a:ea typeface="IBM Plex Sans Arabic" charset="0"/>
              <a:cs typeface="IBM Plex Sans Arabic" charset="0"/>
            </a:endParaRPr>
          </a:p>
        </p:txBody>
      </p:sp>
      <p:sp>
        <p:nvSpPr>
          <p:cNvPr id="6" name="Text 4"/>
          <p:cNvSpPr/>
          <p:nvPr/>
        </p:nvSpPr>
        <p:spPr>
          <a:xfrm>
            <a:off x="931460" y="2386676"/>
            <a:ext cx="4792006" cy="355600"/>
          </a:xfrm>
          <a:prstGeom prst="rect">
            <a:avLst/>
          </a:prstGeom>
          <a:noFill/>
          <a:ln/>
        </p:spPr>
        <p:txBody>
          <a:bodyPr wrap="square" lIns="0" tIns="0" rIns="0" bIns="0" rtlCol="0" anchor="t">
            <a:normAutofit/>
          </a:bodyPr>
          <a:lstStyle/>
          <a:p>
            <a:pPr algn="r" indent="0" marL="0">
              <a:lnSpc>
                <a:spcPts val="2600"/>
              </a:lnSpc>
              <a:buNone/>
            </a:pPr>
            <a:r>
              <a:rPr lang="en-US" sz="2000" b="1" dirty="0">
                <a:solidFill>
                  <a:srgbClr val="13294B"/>
                </a:solidFill>
                <a:latin typeface="Cairo" pitchFamily="34" charset="0"/>
                <a:ea typeface="Cairo" pitchFamily="34" charset="-122"/>
                <a:cs typeface="Cairo" pitchFamily="34" charset="-120"/>
              </a:rPr>
              <a:t>‫الاعتماد المؤسسي‬</a:t>
            </a:r>
            <a:endParaRPr lang="en-US" sz="2000" dirty="0">
              <a:latin typeface="Cairo" charset="0"/>
              <a:ea typeface="Cairo" charset="0"/>
              <a:cs typeface="Cairo" charset="0"/>
            </a:endParaRPr>
          </a:p>
        </p:txBody>
      </p:sp>
      <p:sp>
        <p:nvSpPr>
          <p:cNvPr id="7" name="Text 5"/>
          <p:cNvSpPr/>
          <p:nvPr/>
        </p:nvSpPr>
        <p:spPr>
          <a:xfrm>
            <a:off x="931460" y="2805776"/>
            <a:ext cx="4792006" cy="556816"/>
          </a:xfrm>
          <a:prstGeom prst="rect">
            <a:avLst/>
          </a:prstGeom>
          <a:noFill/>
          <a:ln/>
        </p:spPr>
        <p:txBody>
          <a:bodyPr wrap="square" lIns="0" tIns="0" rIns="0" bIns="0" rtlCol="0" anchor="t">
            <a:normAutofit/>
          </a:bodyPr>
          <a:lstStyle/>
          <a:p>
            <a:pPr algn="r" indent="0" marL="0">
              <a:lnSpc>
                <a:spcPts val="2093"/>
              </a:lnSpc>
              <a:buNone/>
            </a:pPr>
            <a:r>
              <a:rPr lang="en-US" sz="1350" dirty="0">
                <a:solidFill>
                  <a:srgbClr val="3D4A5C"/>
                </a:solidFill>
                <a:latin typeface="IBM Plex Sans Arabic" pitchFamily="34" charset="0"/>
                <a:ea typeface="IBM Plex Sans Arabic" pitchFamily="34" charset="-122"/>
                <a:cs typeface="IBM Plex Sans Arabic" pitchFamily="34" charset="-120"/>
              </a:rPr>
              <a:t>‫يقيّم الكلية بوصفها مؤسسة: التخطيط الاستراتيجي، والقيادة والحوكمة، والموارد، والبحث العلمي، والمشاركة المجتمعية، ونظام إدارة الجودة.‬</a:t>
            </a:r>
            <a:endParaRPr lang="en-US" sz="1350" dirty="0">
              <a:latin typeface="IBM Plex Sans Arabic" charset="0"/>
              <a:ea typeface="IBM Plex Sans Arabic" charset="0"/>
              <a:cs typeface="IBM Plex Sans Arabic" charset="0"/>
            </a:endParaRPr>
          </a:p>
        </p:txBody>
      </p:sp>
      <p:sp>
        <p:nvSpPr>
          <p:cNvPr id="8" name="Text 6"/>
          <p:cNvSpPr/>
          <p:nvPr/>
        </p:nvSpPr>
        <p:spPr>
          <a:xfrm>
            <a:off x="931460" y="3426092"/>
            <a:ext cx="4792006" cy="291108"/>
          </a:xfrm>
          <a:prstGeom prst="rect">
            <a:avLst/>
          </a:prstGeom>
          <a:noFill/>
          <a:ln/>
        </p:spPr>
        <p:txBody>
          <a:bodyPr wrap="square" lIns="0" tIns="0" rIns="0" bIns="0" rtlCol="0" anchor="t">
            <a:normAutofit/>
          </a:bodyPr>
          <a:lstStyle/>
          <a:p>
            <a:pPr algn="r" indent="0" marL="0">
              <a:lnSpc>
                <a:spcPts val="2093"/>
              </a:lnSpc>
              <a:buNone/>
            </a:pPr>
            <a:r>
              <a:rPr lang="en-US" sz="1350" b="1" dirty="0">
                <a:solidFill>
                  <a:srgbClr val="13294B"/>
                </a:solidFill>
                <a:latin typeface="IBM Plex Sans Arabic" pitchFamily="34" charset="0"/>
                <a:ea typeface="IBM Plex Sans Arabic" pitchFamily="34" charset="-122"/>
                <a:cs typeface="IBM Plex Sans Arabic" pitchFamily="34" charset="-120"/>
              </a:rPr>
              <a:t>‫شرط التقدم: أن تكون المؤسسة قد أتمت سنة دراسية متكاملة.‬</a:t>
            </a:r>
            <a:endParaRPr lang="en-US" sz="1350" dirty="0">
              <a:latin typeface="IBM Plex Sans Arabic" charset="0"/>
              <a:ea typeface="IBM Plex Sans Arabic" charset="0"/>
              <a:cs typeface="IBM Plex Sans Arabic" charset="0"/>
            </a:endParaRPr>
          </a:p>
        </p:txBody>
      </p:sp>
      <p:sp>
        <p:nvSpPr>
          <p:cNvPr id="9" name="Shape 7"/>
          <p:cNvSpPr/>
          <p:nvPr/>
        </p:nvSpPr>
        <p:spPr>
          <a:xfrm>
            <a:off x="6194425" y="1810345"/>
            <a:ext cx="5175250" cy="2395868"/>
          </a:xfrm>
          <a:prstGeom prst="roundRect">
            <a:avLst>
              <a:gd name="adj" fmla="val 4903"/>
            </a:avLst>
          </a:prstGeom>
          <a:solidFill>
            <a:srgbClr val="FFFDF8"/>
          </a:solidFill>
          <a:ln w="19050">
            <a:solidFill>
              <a:srgbClr val="1F7A8C"/>
            </a:solidFill>
            <a:prstDash val="solid"/>
          </a:ln>
        </p:spPr>
      </p:sp>
      <p:sp>
        <p:nvSpPr>
          <p:cNvPr id="10" name="Text 8"/>
          <p:cNvSpPr/>
          <p:nvPr/>
        </p:nvSpPr>
        <p:spPr>
          <a:xfrm>
            <a:off x="6455833" y="2046356"/>
            <a:ext cx="1397000" cy="264120"/>
          </a:xfrm>
          <a:custGeom>
            <a:avLst/>
            <a:gdLst/>
            <a:ahLst/>
            <a:cxnLst/>
            <a:rect l="l" t="t" r="r" b="b"/>
            <a:pathLst>
              <a:path w="1397000" h="264120">
                <a:moveTo>
                  <a:pt x="132060" y="0"/>
                </a:moveTo>
                <a:lnTo>
                  <a:pt x="1264940" y="0"/>
                </a:lnTo>
                <a:arcTo hR="132060" wR="132060" stAng="16200000" swAng="5400000"/>
                <a:lnTo>
                  <a:pt x="1397000" y="132060"/>
                </a:lnTo>
                <a:arcTo hR="132060" wR="132060" stAng="0" swAng="5400000"/>
                <a:lnTo>
                  <a:pt x="132060" y="264120"/>
                </a:lnTo>
                <a:arcTo hR="132060" wR="132060" stAng="5400000" swAng="5400000"/>
                <a:lnTo>
                  <a:pt x="0" y="132060"/>
                </a:lnTo>
                <a:arcTo hR="132060" wR="132060" stAng="10800000" swAng="5400000"/>
                <a:close/>
              </a:path>
            </a:pathLst>
          </a:custGeom>
          <a:solidFill>
            <a:srgbClr val="1F7A8C"/>
          </a:solidFill>
          <a:ln/>
        </p:spPr>
        <p:txBody>
          <a:bodyPr wrap="square" lIns="101600" tIns="25400" rIns="101600" bIns="0" rtlCol="0" anchor="t">
            <a:normAutofit/>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‫محور هذا العرض‬</a:t>
            </a:r>
            <a:endParaRPr lang="en-US" sz="1200" dirty="0">
              <a:latin typeface="IBM Plex Sans Arabic" charset="0"/>
              <a:ea typeface="IBM Plex Sans Arabic" charset="0"/>
              <a:cs typeface="IBM Plex Sans Arabic" charset="0"/>
            </a:endParaRPr>
          </a:p>
        </p:txBody>
      </p:sp>
      <p:sp>
        <p:nvSpPr>
          <p:cNvPr id="11" name="Text 9"/>
          <p:cNvSpPr/>
          <p:nvPr/>
        </p:nvSpPr>
        <p:spPr>
          <a:xfrm>
            <a:off x="6316260" y="2399376"/>
            <a:ext cx="4792006" cy="355600"/>
          </a:xfrm>
          <a:prstGeom prst="rect">
            <a:avLst/>
          </a:prstGeom>
          <a:noFill/>
          <a:ln/>
        </p:spPr>
        <p:txBody>
          <a:bodyPr wrap="square" lIns="0" tIns="0" rIns="0" bIns="0" rtlCol="0" anchor="t">
            <a:normAutofit/>
          </a:bodyPr>
          <a:lstStyle/>
          <a:p>
            <a:pPr algn="r" indent="0" marL="0">
              <a:lnSpc>
                <a:spcPts val="2600"/>
              </a:lnSpc>
              <a:buNone/>
            </a:pPr>
            <a:r>
              <a:rPr lang="en-US" sz="2000" b="1" dirty="0">
                <a:solidFill>
                  <a:srgbClr val="13294B"/>
                </a:solidFill>
                <a:latin typeface="Cairo" pitchFamily="34" charset="0"/>
                <a:ea typeface="Cairo" pitchFamily="34" charset="-122"/>
                <a:cs typeface="Cairo" pitchFamily="34" charset="-120"/>
              </a:rPr>
              <a:t>‫الاعتماد البرامجي‬</a:t>
            </a:r>
            <a:endParaRPr lang="en-US" sz="2000" dirty="0">
              <a:latin typeface="Cairo" charset="0"/>
              <a:ea typeface="Cairo" charset="0"/>
              <a:cs typeface="Cairo" charset="0"/>
            </a:endParaRPr>
          </a:p>
        </p:txBody>
      </p:sp>
      <p:sp>
        <p:nvSpPr>
          <p:cNvPr id="12" name="Text 10"/>
          <p:cNvSpPr/>
          <p:nvPr/>
        </p:nvSpPr>
        <p:spPr>
          <a:xfrm>
            <a:off x="6316260" y="2818476"/>
            <a:ext cx="4792006" cy="822523"/>
          </a:xfrm>
          <a:prstGeom prst="rect">
            <a:avLst/>
          </a:prstGeom>
          <a:noFill/>
          <a:ln/>
        </p:spPr>
        <p:txBody>
          <a:bodyPr wrap="square" lIns="0" tIns="0" rIns="0" bIns="0" rtlCol="0" anchor="t">
            <a:normAutofit/>
          </a:bodyPr>
          <a:lstStyle/>
          <a:p>
            <a:pPr algn="r" indent="0" marL="0">
              <a:lnSpc>
                <a:spcPts val="2093"/>
              </a:lnSpc>
              <a:buNone/>
            </a:pPr>
            <a:r>
              <a:rPr lang="en-US" sz="1350" dirty="0">
                <a:solidFill>
                  <a:srgbClr val="3D4A5C"/>
                </a:solidFill>
                <a:latin typeface="IBM Plex Sans Arabic" pitchFamily="34" charset="0"/>
                <a:ea typeface="IBM Plex Sans Arabic" pitchFamily="34" charset="-122"/>
                <a:cs typeface="IBM Plex Sans Arabic" pitchFamily="34" charset="-120"/>
              </a:rPr>
              <a:t>‫يقيّم برنامجًا بعينه، مثل بكالوريوس علوم الحاسب: تصميمه، والتعليم والتقييم فيه، وطلابه وخريجيه، وأعضاء هيئة التدريس، وموارده، ونظام ضمان جودته.‬</a:t>
            </a:r>
            <a:endParaRPr lang="en-US" sz="1350" dirty="0">
              <a:latin typeface="IBM Plex Sans Arabic" charset="0"/>
              <a:ea typeface="IBM Plex Sans Arabic" charset="0"/>
              <a:cs typeface="IBM Plex Sans Arabic" charset="0"/>
            </a:endParaRPr>
          </a:p>
        </p:txBody>
      </p:sp>
      <p:sp>
        <p:nvSpPr>
          <p:cNvPr id="13" name="Text 11"/>
          <p:cNvSpPr/>
          <p:nvPr/>
        </p:nvSpPr>
        <p:spPr>
          <a:xfrm>
            <a:off x="6203950" y="3704499"/>
            <a:ext cx="4904317" cy="291108"/>
          </a:xfrm>
          <a:prstGeom prst="rect">
            <a:avLst/>
          </a:prstGeom>
          <a:noFill/>
          <a:ln/>
        </p:spPr>
        <p:txBody>
          <a:bodyPr wrap="square" lIns="0" tIns="0" rIns="0" bIns="0" rtlCol="0" anchor="t">
            <a:normAutofit/>
          </a:bodyPr>
          <a:lstStyle/>
          <a:p>
            <a:pPr algn="r" indent="0" marL="0">
              <a:lnSpc>
                <a:spcPts val="2093"/>
              </a:lnSpc>
              <a:buNone/>
            </a:pPr>
            <a:r>
              <a:rPr lang="en-US" sz="1350" b="1" dirty="0">
                <a:solidFill>
                  <a:srgbClr val="13294B"/>
                </a:solidFill>
                <a:latin typeface="IBM Plex Sans Arabic" pitchFamily="34" charset="0"/>
                <a:ea typeface="IBM Plex Sans Arabic" pitchFamily="34" charset="-122"/>
                <a:cs typeface="IBM Plex Sans Arabic" pitchFamily="34" charset="-120"/>
              </a:rPr>
              <a:t>‫شرط التقدم: أن يكون البرنامج قد منح شهادته مرة واحدة على الأقل.‬</a:t>
            </a:r>
            <a:endParaRPr lang="en-US" sz="1350" dirty="0">
              <a:latin typeface="IBM Plex Sans Arabic" charset="0"/>
              <a:ea typeface="IBM Plex Sans Arabic" charset="0"/>
              <a:cs typeface="IBM Plex Sans Arabic" charset="0"/>
            </a:endParaRPr>
          </a:p>
        </p:txBody>
      </p:sp>
      <p:sp>
        <p:nvSpPr>
          <p:cNvPr id="14" name="Shape 12"/>
          <p:cNvSpPr/>
          <p:nvPr/>
        </p:nvSpPr>
        <p:spPr>
          <a:xfrm>
            <a:off x="812800" y="4447515"/>
            <a:ext cx="10566400" cy="0"/>
          </a:xfrm>
          <a:prstGeom prst="line">
            <a:avLst/>
          </a:prstGeom>
          <a:noFill/>
          <a:ln w="6350">
            <a:solidFill>
              <a:srgbClr val="DCD6C8"/>
            </a:solidFill>
            <a:prstDash val="solid"/>
          </a:ln>
        </p:spPr>
      </p:sp>
      <p:sp>
        <p:nvSpPr>
          <p:cNvPr id="15" name="Text 13"/>
          <p:cNvSpPr/>
          <p:nvPr/>
        </p:nvSpPr>
        <p:spPr>
          <a:xfrm>
            <a:off x="498320" y="4575572"/>
            <a:ext cx="10797139"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3D4A5C"/>
                </a:solidFill>
                <a:latin typeface="IBM Plex Sans Arabic" pitchFamily="34" charset="0"/>
                <a:ea typeface="IBM Plex Sans Arabic" pitchFamily="34" charset="-122"/>
                <a:cs typeface="IBM Plex Sans Arabic" pitchFamily="34" charset="-120"/>
              </a:rPr>
              <a:t>‫الجهة المختصة: الهيئة القومية لضمان جودة التعليم والاعتماد (NAQAAE) بموجب القانون رقم 82 لسنة 2006. والمعايير في الحالتين تمثل الحد الأدنى لمستوى عناصر الجودة.‬</a:t>
            </a:r>
            <a:endParaRPr lang="en-US" sz="1300" dirty="0">
              <a:latin typeface="IBM Plex Sans Arabic" charset="0"/>
              <a:ea typeface="IBM Plex Sans Arabic" charset="0"/>
              <a:cs typeface="IBM Plex Sans Arabic" charset="0"/>
            </a:endParaRPr>
          </a:p>
        </p:txBody>
      </p:sp>
      <p:sp>
        <p:nvSpPr>
          <p:cNvPr id="16" name="Text 14"/>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17" name="Text 15"/>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05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الأول · مفاهيم الجودة والاعتماد‬</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‫تسلسل المعايير: من الإطار القومي إلى المقرر‬</a:t>
            </a:r>
            <a:endParaRPr lang="en-US" sz="3000" dirty="0">
              <a:latin typeface="Cairo" charset="0"/>
              <a:ea typeface="Cairo" charset="0"/>
              <a:cs typeface="Cairo" charset="0"/>
            </a:endParaRPr>
          </a:p>
        </p:txBody>
      </p:sp>
      <p:sp>
        <p:nvSpPr>
          <p:cNvPr id="4" name="Shape 2"/>
          <p:cNvSpPr/>
          <p:nvPr/>
        </p:nvSpPr>
        <p:spPr>
          <a:xfrm>
            <a:off x="812800" y="1800820"/>
            <a:ext cx="10566400" cy="495300"/>
          </a:xfrm>
          <a:prstGeom prst="roundRect">
            <a:avLst>
              <a:gd name="adj" fmla="val 17949"/>
            </a:avLst>
          </a:prstGeom>
          <a:solidFill>
            <a:srgbClr val="13294B"/>
          </a:solidFill>
          <a:ln/>
        </p:spPr>
      </p:sp>
      <p:sp>
        <p:nvSpPr>
          <p:cNvPr id="5" name="Text 3"/>
          <p:cNvSpPr/>
          <p:nvPr/>
        </p:nvSpPr>
        <p:spPr>
          <a:xfrm>
            <a:off x="1041400" y="1941779"/>
            <a:ext cx="229973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E3"/>
                </a:solidFill>
                <a:latin typeface="IBM Plex Sans Arabic" pitchFamily="34" charset="0"/>
                <a:ea typeface="IBM Plex Sans Arabic" pitchFamily="34" charset="-122"/>
                <a:cs typeface="IBM Plex Sans Arabic" pitchFamily="34" charset="-120"/>
              </a:rPr>
              <a:t>‫توصيف مستوى درجة البكالوريوس‬</a:t>
            </a:r>
            <a:endParaRPr lang="en-US" sz="1200" dirty="0">
              <a:latin typeface="IBM Plex Sans Arabic" charset="0"/>
              <a:ea typeface="IBM Plex Sans Arabic" charset="0"/>
              <a:cs typeface="IBM Plex Sans Arabic" charset="0"/>
            </a:endParaRPr>
          </a:p>
        </p:txBody>
      </p:sp>
      <p:sp>
        <p:nvSpPr>
          <p:cNvPr id="6" name="Text 4"/>
          <p:cNvSpPr/>
          <p:nvPr/>
        </p:nvSpPr>
        <p:spPr>
          <a:xfrm>
            <a:off x="8534401" y="1915120"/>
            <a:ext cx="2616200" cy="292100"/>
          </a:xfrm>
          <a:prstGeom prst="rect">
            <a:avLst/>
          </a:prstGeom>
          <a:noFill/>
          <a:ln/>
        </p:spPr>
        <p:txBody>
          <a:bodyPr wrap="square" lIns="0" tIns="0" rIns="0" bIns="0" rtlCol="0" anchor="t">
            <a:normAutofit/>
          </a:bodyPr>
          <a:lstStyle/>
          <a:p>
            <a:pPr algn="r" indent="0" marL="0">
              <a:lnSpc>
                <a:spcPts val="2100"/>
              </a:lnSpc>
              <a:buNone/>
            </a:pPr>
            <a:r>
              <a:rPr lang="en-US" sz="1500" b="1" dirty="0">
                <a:solidFill>
                  <a:srgbClr val="FBF8F0"/>
                </a:solidFill>
                <a:latin typeface="IBM Plex Sans Arabic" pitchFamily="34" charset="0"/>
                <a:ea typeface="IBM Plex Sans Arabic" pitchFamily="34" charset="-122"/>
                <a:cs typeface="IBM Plex Sans Arabic" pitchFamily="34" charset="-120"/>
              </a:rPr>
              <a:t>‫الإطار القومي للمؤهلات NQF‬</a:t>
            </a:r>
            <a:endParaRPr lang="en-US" sz="1500" dirty="0">
              <a:latin typeface="IBM Plex Sans Arabic" charset="0"/>
              <a:ea typeface="IBM Plex Sans Arabic" charset="0"/>
              <a:cs typeface="IBM Plex Sans Arabic" charset="0"/>
            </a:endParaRPr>
          </a:p>
        </p:txBody>
      </p:sp>
      <p:sp>
        <p:nvSpPr>
          <p:cNvPr id="7" name="Shape 5"/>
          <p:cNvSpPr/>
          <p:nvPr/>
        </p:nvSpPr>
        <p:spPr>
          <a:xfrm>
            <a:off x="1625600" y="2385020"/>
            <a:ext cx="9753600" cy="495300"/>
          </a:xfrm>
          <a:prstGeom prst="roundRect">
            <a:avLst>
              <a:gd name="adj" fmla="val 17949"/>
            </a:avLst>
          </a:prstGeom>
          <a:solidFill>
            <a:srgbClr val="183A63"/>
          </a:solidFill>
          <a:ln/>
        </p:spPr>
      </p:sp>
      <p:sp>
        <p:nvSpPr>
          <p:cNvPr id="8" name="Text 6"/>
          <p:cNvSpPr/>
          <p:nvPr/>
        </p:nvSpPr>
        <p:spPr>
          <a:xfrm>
            <a:off x="1854200" y="2525979"/>
            <a:ext cx="235243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E3"/>
                </a:solidFill>
                <a:latin typeface="IBM Plex Sans Arabic" pitchFamily="34" charset="0"/>
                <a:ea typeface="IBM Plex Sans Arabic" pitchFamily="34" charset="-122"/>
                <a:cs typeface="IBM Plex Sans Arabic" pitchFamily="34" charset="-120"/>
              </a:rPr>
              <a:t>‫تضعها الهيئة القومية – لقطاع كامل‬</a:t>
            </a:r>
            <a:endParaRPr lang="en-US" sz="1200" dirty="0">
              <a:latin typeface="IBM Plex Sans Arabic" charset="0"/>
              <a:ea typeface="IBM Plex Sans Arabic" charset="0"/>
              <a:cs typeface="IBM Plex Sans Arabic" charset="0"/>
            </a:endParaRPr>
          </a:p>
        </p:txBody>
      </p:sp>
      <p:sp>
        <p:nvSpPr>
          <p:cNvPr id="9" name="Text 7"/>
          <p:cNvSpPr/>
          <p:nvPr/>
        </p:nvSpPr>
        <p:spPr>
          <a:xfrm>
            <a:off x="7340680" y="2499320"/>
            <a:ext cx="3809921" cy="292100"/>
          </a:xfrm>
          <a:prstGeom prst="rect">
            <a:avLst/>
          </a:prstGeom>
          <a:noFill/>
          <a:ln/>
        </p:spPr>
        <p:txBody>
          <a:bodyPr wrap="square" lIns="0" tIns="0" rIns="0" bIns="0" rtlCol="0" anchor="t">
            <a:normAutofit/>
          </a:bodyPr>
          <a:lstStyle/>
          <a:p>
            <a:pPr algn="r" indent="0" marL="0">
              <a:lnSpc>
                <a:spcPts val="2100"/>
              </a:lnSpc>
              <a:buNone/>
            </a:pPr>
            <a:r>
              <a:rPr lang="en-US" sz="1500" b="1" dirty="0">
                <a:solidFill>
                  <a:srgbClr val="FBF8F0"/>
                </a:solidFill>
                <a:latin typeface="IBM Plex Sans Arabic" pitchFamily="34" charset="0"/>
                <a:ea typeface="IBM Plex Sans Arabic" pitchFamily="34" charset="-122"/>
                <a:cs typeface="IBM Plex Sans Arabic" pitchFamily="34" charset="-120"/>
              </a:rPr>
              <a:t>‫المعايير القومية الأكاديمية المرجعية NARS‬</a:t>
            </a:r>
            <a:endParaRPr lang="en-US" sz="1500" dirty="0">
              <a:latin typeface="IBM Plex Sans Arabic" charset="0"/>
              <a:ea typeface="IBM Plex Sans Arabic" charset="0"/>
              <a:cs typeface="IBM Plex Sans Arabic" charset="0"/>
            </a:endParaRPr>
          </a:p>
        </p:txBody>
      </p:sp>
      <p:sp>
        <p:nvSpPr>
          <p:cNvPr id="10" name="Shape 8"/>
          <p:cNvSpPr/>
          <p:nvPr/>
        </p:nvSpPr>
        <p:spPr>
          <a:xfrm>
            <a:off x="2438400" y="2969220"/>
            <a:ext cx="8940800" cy="495300"/>
          </a:xfrm>
          <a:prstGeom prst="roundRect">
            <a:avLst>
              <a:gd name="adj" fmla="val 17949"/>
            </a:avLst>
          </a:prstGeom>
          <a:solidFill>
            <a:srgbClr val="1C4C78"/>
          </a:solidFill>
          <a:ln/>
        </p:spPr>
      </p:sp>
      <p:sp>
        <p:nvSpPr>
          <p:cNvPr id="11" name="Text 9"/>
          <p:cNvSpPr/>
          <p:nvPr/>
        </p:nvSpPr>
        <p:spPr>
          <a:xfrm>
            <a:off x="2667000" y="3110179"/>
            <a:ext cx="254373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DCE4EF"/>
                </a:solidFill>
                <a:latin typeface="IBM Plex Sans Arabic" pitchFamily="34" charset="0"/>
                <a:ea typeface="IBM Plex Sans Arabic" pitchFamily="34" charset="-122"/>
                <a:cs typeface="IBM Plex Sans Arabic" pitchFamily="34" charset="-120"/>
              </a:rPr>
              <a:t>‫يتبناها القسم – لبرنامج علوم الحاسب‬</a:t>
            </a:r>
            <a:endParaRPr lang="en-US" sz="1200" dirty="0">
              <a:latin typeface="IBM Plex Sans Arabic" charset="0"/>
              <a:ea typeface="IBM Plex Sans Arabic" charset="0"/>
              <a:cs typeface="IBM Plex Sans Arabic" charset="0"/>
            </a:endParaRPr>
          </a:p>
        </p:txBody>
      </p:sp>
      <p:sp>
        <p:nvSpPr>
          <p:cNvPr id="12" name="Text 10"/>
          <p:cNvSpPr/>
          <p:nvPr/>
        </p:nvSpPr>
        <p:spPr>
          <a:xfrm>
            <a:off x="8218647" y="3083520"/>
            <a:ext cx="2931954" cy="292100"/>
          </a:xfrm>
          <a:prstGeom prst="rect">
            <a:avLst/>
          </a:prstGeom>
          <a:noFill/>
          <a:ln/>
        </p:spPr>
        <p:txBody>
          <a:bodyPr wrap="square" lIns="0" tIns="0" rIns="0" bIns="0" rtlCol="0" anchor="t">
            <a:normAutofit/>
          </a:bodyPr>
          <a:lstStyle/>
          <a:p>
            <a:pPr algn="r" indent="0" marL="0">
              <a:lnSpc>
                <a:spcPts val="2100"/>
              </a:lnSpc>
              <a:buNone/>
            </a:pPr>
            <a:r>
              <a:rPr lang="en-US" sz="1500" b="1" dirty="0">
                <a:solidFill>
                  <a:srgbClr val="FBF8F0"/>
                </a:solidFill>
                <a:latin typeface="IBM Plex Sans Arabic" pitchFamily="34" charset="0"/>
                <a:ea typeface="IBM Plex Sans Arabic" pitchFamily="34" charset="-122"/>
                <a:cs typeface="IBM Plex Sans Arabic" pitchFamily="34" charset="-120"/>
              </a:rPr>
              <a:t>‫المعايير الأكاديمية المرجعية ARS‬</a:t>
            </a:r>
            <a:endParaRPr lang="en-US" sz="1500" dirty="0">
              <a:latin typeface="IBM Plex Sans Arabic" charset="0"/>
              <a:ea typeface="IBM Plex Sans Arabic" charset="0"/>
              <a:cs typeface="IBM Plex Sans Arabic" charset="0"/>
            </a:endParaRPr>
          </a:p>
        </p:txBody>
      </p:sp>
      <p:sp>
        <p:nvSpPr>
          <p:cNvPr id="13" name="Shape 11"/>
          <p:cNvSpPr/>
          <p:nvPr/>
        </p:nvSpPr>
        <p:spPr>
          <a:xfrm>
            <a:off x="3251200" y="3553420"/>
            <a:ext cx="8128000" cy="495300"/>
          </a:xfrm>
          <a:prstGeom prst="roundRect">
            <a:avLst>
              <a:gd name="adj" fmla="val 17949"/>
            </a:avLst>
          </a:prstGeom>
          <a:solidFill>
            <a:srgbClr val="1D5F82"/>
          </a:solidFill>
          <a:ln/>
        </p:spPr>
      </p:sp>
      <p:sp>
        <p:nvSpPr>
          <p:cNvPr id="14" name="Text 12"/>
          <p:cNvSpPr/>
          <p:nvPr/>
        </p:nvSpPr>
        <p:spPr>
          <a:xfrm>
            <a:off x="3479800" y="3694379"/>
            <a:ext cx="123396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3ECF2"/>
                </a:solidFill>
                <a:latin typeface="IBM Plex Sans Arabic" pitchFamily="34" charset="0"/>
                <a:ea typeface="IBM Plex Sans Arabic" pitchFamily="34" charset="-122"/>
                <a:cs typeface="IBM Plex Sans Arabic" pitchFamily="34" charset="-120"/>
              </a:rPr>
              <a:t>‫في توصيف البرنامج‬</a:t>
            </a:r>
            <a:endParaRPr lang="en-US" sz="1200" dirty="0">
              <a:latin typeface="IBM Plex Sans Arabic" charset="0"/>
              <a:ea typeface="IBM Plex Sans Arabic" charset="0"/>
              <a:cs typeface="IBM Plex Sans Arabic" charset="0"/>
            </a:endParaRPr>
          </a:p>
        </p:txBody>
      </p:sp>
      <p:sp>
        <p:nvSpPr>
          <p:cNvPr id="15" name="Text 13"/>
          <p:cNvSpPr/>
          <p:nvPr/>
        </p:nvSpPr>
        <p:spPr>
          <a:xfrm>
            <a:off x="7975521" y="3667720"/>
            <a:ext cx="3175079" cy="292100"/>
          </a:xfrm>
          <a:prstGeom prst="rect">
            <a:avLst/>
          </a:prstGeom>
          <a:noFill/>
          <a:ln/>
        </p:spPr>
        <p:txBody>
          <a:bodyPr wrap="square" lIns="0" tIns="0" rIns="0" bIns="0" rtlCol="0" anchor="t">
            <a:normAutofit/>
          </a:bodyPr>
          <a:lstStyle/>
          <a:p>
            <a:pPr algn="r" indent="0" marL="0">
              <a:lnSpc>
                <a:spcPts val="2100"/>
              </a:lnSpc>
              <a:buNone/>
            </a:pPr>
            <a:r>
              <a:rPr lang="en-US" sz="1500" b="1" dirty="0">
                <a:solidFill>
                  <a:srgbClr val="FBF8F0"/>
                </a:solidFill>
                <a:latin typeface="IBM Plex Sans Arabic" pitchFamily="34" charset="0"/>
                <a:ea typeface="IBM Plex Sans Arabic" pitchFamily="34" charset="-122"/>
                <a:cs typeface="IBM Plex Sans Arabic" pitchFamily="34" charset="-120"/>
              </a:rPr>
              <a:t>‫مخرجات التعلم المستهدفة للبرنامج‬</a:t>
            </a:r>
            <a:endParaRPr lang="en-US" sz="1500" dirty="0">
              <a:latin typeface="IBM Plex Sans Arabic" charset="0"/>
              <a:ea typeface="IBM Plex Sans Arabic" charset="0"/>
              <a:cs typeface="IBM Plex Sans Arabic" charset="0"/>
            </a:endParaRPr>
          </a:p>
        </p:txBody>
      </p:sp>
      <p:sp>
        <p:nvSpPr>
          <p:cNvPr id="16" name="Shape 14"/>
          <p:cNvSpPr/>
          <p:nvPr/>
        </p:nvSpPr>
        <p:spPr>
          <a:xfrm>
            <a:off x="4064000" y="4137620"/>
            <a:ext cx="7315200" cy="495300"/>
          </a:xfrm>
          <a:prstGeom prst="roundRect">
            <a:avLst>
              <a:gd name="adj" fmla="val 17949"/>
            </a:avLst>
          </a:prstGeom>
          <a:solidFill>
            <a:srgbClr val="1F6E86"/>
          </a:solidFill>
          <a:ln/>
        </p:spPr>
      </p:sp>
      <p:sp>
        <p:nvSpPr>
          <p:cNvPr id="17" name="Text 15"/>
          <p:cNvSpPr/>
          <p:nvPr/>
        </p:nvSpPr>
        <p:spPr>
          <a:xfrm>
            <a:off x="4292600" y="4278579"/>
            <a:ext cx="124912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6F0F2"/>
                </a:solidFill>
                <a:latin typeface="IBM Plex Sans Arabic" pitchFamily="34" charset="0"/>
                <a:ea typeface="IBM Plex Sans Arabic" pitchFamily="34" charset="-122"/>
                <a:cs typeface="IBM Plex Sans Arabic" pitchFamily="34" charset="-120"/>
              </a:rPr>
              <a:t>‫في توصيف كل مقرر‬</a:t>
            </a:r>
            <a:endParaRPr lang="en-US" sz="1200" dirty="0">
              <a:latin typeface="IBM Plex Sans Arabic" charset="0"/>
              <a:ea typeface="IBM Plex Sans Arabic" charset="0"/>
              <a:cs typeface="IBM Plex Sans Arabic" charset="0"/>
            </a:endParaRPr>
          </a:p>
        </p:txBody>
      </p:sp>
      <p:sp>
        <p:nvSpPr>
          <p:cNvPr id="18" name="Text 16"/>
          <p:cNvSpPr/>
          <p:nvPr/>
        </p:nvSpPr>
        <p:spPr>
          <a:xfrm>
            <a:off x="8112681" y="4251920"/>
            <a:ext cx="3037919" cy="292100"/>
          </a:xfrm>
          <a:prstGeom prst="rect">
            <a:avLst/>
          </a:prstGeom>
          <a:noFill/>
          <a:ln/>
        </p:spPr>
        <p:txBody>
          <a:bodyPr wrap="square" lIns="0" tIns="0" rIns="0" bIns="0" rtlCol="0" anchor="t">
            <a:normAutofit/>
          </a:bodyPr>
          <a:lstStyle/>
          <a:p>
            <a:pPr algn="r" indent="0" marL="0">
              <a:lnSpc>
                <a:spcPts val="2100"/>
              </a:lnSpc>
              <a:buNone/>
            </a:pPr>
            <a:r>
              <a:rPr lang="en-US" sz="1500" b="1" dirty="0">
                <a:solidFill>
                  <a:srgbClr val="FBF8F0"/>
                </a:solidFill>
                <a:latin typeface="IBM Plex Sans Arabic" pitchFamily="34" charset="0"/>
                <a:ea typeface="IBM Plex Sans Arabic" pitchFamily="34" charset="-122"/>
                <a:cs typeface="IBM Plex Sans Arabic" pitchFamily="34" charset="-120"/>
              </a:rPr>
              <a:t>‫مخرجات التعلم المستهدفة للمقرر‬</a:t>
            </a:r>
            <a:endParaRPr lang="en-US" sz="1500" dirty="0">
              <a:latin typeface="IBM Plex Sans Arabic" charset="0"/>
              <a:ea typeface="IBM Plex Sans Arabic" charset="0"/>
              <a:cs typeface="IBM Plex Sans Arabic" charset="0"/>
            </a:endParaRPr>
          </a:p>
        </p:txBody>
      </p:sp>
      <p:sp>
        <p:nvSpPr>
          <p:cNvPr id="19" name="Text 17"/>
          <p:cNvSpPr/>
          <p:nvPr/>
        </p:nvSpPr>
        <p:spPr>
          <a:xfrm>
            <a:off x="495808" y="4861520"/>
            <a:ext cx="10883392" cy="292100"/>
          </a:xfrm>
          <a:prstGeom prst="rect">
            <a:avLst/>
          </a:prstGeom>
          <a:noFill/>
          <a:ln/>
        </p:spPr>
        <p:txBody>
          <a:bodyPr wrap="square" lIns="0" tIns="0" rIns="0" bIns="0" rtlCol="0" anchor="t">
            <a:normAutofit/>
          </a:bodyPr>
          <a:lstStyle/>
          <a:p>
            <a:pPr algn="r" indent="0" marL="0">
              <a:lnSpc>
                <a:spcPts val="2100"/>
              </a:lnSpc>
              <a:buNone/>
            </a:pPr>
            <a:r>
              <a:rPr lang="en-US" sz="1400" b="1" dirty="0">
                <a:solidFill>
                  <a:srgbClr val="13294B"/>
                </a:solidFill>
                <a:latin typeface="IBM Plex Sans Arabic" pitchFamily="34" charset="0"/>
                <a:ea typeface="IBM Plex Sans Arabic" pitchFamily="34" charset="-122"/>
                <a:cs typeface="IBM Plex Sans Arabic" pitchFamily="34" charset="-120"/>
              </a:rPr>
              <a:t>‫كل مستوى أدنى يجب أن يُشتق من المستوى الأعلى ويُثبت تغطيته له بمصفوفة.‬</a:t>
            </a:r>
            <a:endParaRPr lang="en-US" sz="1400" dirty="0">
              <a:latin typeface="IBM Plex Sans Arabic" charset="0"/>
              <a:ea typeface="IBM Plex Sans Arabic" charset="0"/>
              <a:cs typeface="IBM Plex Sans Arabic" charset="0"/>
            </a:endParaRPr>
          </a:p>
        </p:txBody>
      </p:sp>
      <p:sp>
        <p:nvSpPr>
          <p:cNvPr id="20" name="Text 18"/>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21" name="Text 19"/>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06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الثاني · معايير الاعتماد البرامجي – إصدار يوليو 2022‬</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‫سبعة معايير و51 مؤشرًا‬</a:t>
            </a:r>
            <a:endParaRPr lang="en-US" sz="3000" dirty="0">
              <a:latin typeface="Cairo" charset="0"/>
              <a:ea typeface="Cairo" charset="0"/>
              <a:cs typeface="Cairo" charset="0"/>
            </a:endParaRPr>
          </a:p>
        </p:txBody>
      </p:sp>
      <p:sp>
        <p:nvSpPr>
          <p:cNvPr id="4" name="Shape 2"/>
          <p:cNvSpPr/>
          <p:nvPr/>
        </p:nvSpPr>
        <p:spPr>
          <a:xfrm>
            <a:off x="812800" y="1775420"/>
            <a:ext cx="2527300" cy="1449851"/>
          </a:xfrm>
          <a:prstGeom prst="roundRect">
            <a:avLst>
              <a:gd name="adj" fmla="val 7884"/>
            </a:avLst>
          </a:prstGeom>
          <a:solidFill>
            <a:srgbClr val="13294B"/>
          </a:solidFill>
          <a:ln/>
        </p:spPr>
      </p:sp>
      <p:sp>
        <p:nvSpPr>
          <p:cNvPr id="5" name="Text 3"/>
          <p:cNvSpPr/>
          <p:nvPr/>
        </p:nvSpPr>
        <p:spPr>
          <a:xfrm>
            <a:off x="925449" y="2081876"/>
            <a:ext cx="2236851" cy="332714"/>
          </a:xfrm>
          <a:prstGeom prst="rect">
            <a:avLst/>
          </a:prstGeom>
          <a:noFill/>
          <a:ln/>
        </p:spPr>
        <p:txBody>
          <a:bodyPr wrap="square" lIns="0" tIns="0" rIns="0" bIns="0" rtlCol="0" anchor="t">
            <a:normAutofit/>
          </a:bodyPr>
          <a:lstStyle/>
          <a:p>
            <a:pPr algn="r" indent="0" marL="0">
              <a:lnSpc>
                <a:spcPts val="2420"/>
              </a:lnSpc>
              <a:buNone/>
            </a:pPr>
            <a:r>
              <a:rPr lang="en-US" sz="2200" b="1" dirty="0">
                <a:solidFill>
                  <a:srgbClr val="C8A04A"/>
                </a:solidFill>
                <a:latin typeface="Cairo" pitchFamily="34" charset="0"/>
                <a:ea typeface="Cairo" pitchFamily="34" charset="-122"/>
                <a:cs typeface="Cairo" pitchFamily="34" charset="-120"/>
              </a:rPr>
              <a:t>51</a:t>
            </a:r>
            <a:endParaRPr lang="en-US" sz="2200" dirty="0">
              <a:latin typeface="Cairo" charset="0"/>
              <a:ea typeface="Cairo" charset="0"/>
              <a:cs typeface="Cairo" charset="0"/>
            </a:endParaRPr>
          </a:p>
        </p:txBody>
      </p:sp>
      <p:sp>
        <p:nvSpPr>
          <p:cNvPr id="6" name="Text 4"/>
          <p:cNvSpPr/>
          <p:nvPr/>
        </p:nvSpPr>
        <p:spPr>
          <a:xfrm>
            <a:off x="925449" y="2439988"/>
            <a:ext cx="2236851" cy="504164"/>
          </a:xfrm>
          <a:prstGeom prst="rect">
            <a:avLst/>
          </a:prstGeom>
          <a:noFill/>
          <a:ln/>
        </p:spPr>
        <p:txBody>
          <a:bodyPr wrap="square" lIns="0" tIns="0" rIns="0" bIns="0" rtlCol="0" anchor="t">
            <a:normAutofit/>
          </a:bodyPr>
          <a:lstStyle/>
          <a:p>
            <a:pPr algn="r" indent="0" marL="0">
              <a:lnSpc>
                <a:spcPts val="1885"/>
              </a:lnSpc>
              <a:buNone/>
            </a:pPr>
            <a:r>
              <a:rPr lang="en-US" sz="1300" dirty="0">
                <a:solidFill>
                  <a:srgbClr val="FBF8F0"/>
                </a:solidFill>
                <a:latin typeface="IBM Plex Sans Arabic" pitchFamily="34" charset="0"/>
                <a:ea typeface="IBM Plex Sans Arabic" pitchFamily="34" charset="-122"/>
                <a:cs typeface="IBM Plex Sans Arabic" pitchFamily="34" charset="-120"/>
              </a:rPr>
              <a:t>‫مؤشرًا إجمالًا، من 6 إلى 8 مؤشرات لكل معيار‬</a:t>
            </a:r>
            <a:endParaRPr lang="en-US" sz="1300" dirty="0">
              <a:latin typeface="IBM Plex Sans Arabic" charset="0"/>
              <a:ea typeface="IBM Plex Sans Arabic" charset="0"/>
              <a:cs typeface="IBM Plex Sans Arabic" charset="0"/>
            </a:endParaRPr>
          </a:p>
        </p:txBody>
      </p:sp>
      <p:sp>
        <p:nvSpPr>
          <p:cNvPr id="7" name="Shape 5"/>
          <p:cNvSpPr/>
          <p:nvPr/>
        </p:nvSpPr>
        <p:spPr>
          <a:xfrm>
            <a:off x="3502025" y="1784945"/>
            <a:ext cx="2508250" cy="1430801"/>
          </a:xfrm>
          <a:prstGeom prst="roundRect">
            <a:avLst>
              <a:gd name="adj" fmla="val 7323"/>
            </a:avLst>
          </a:prstGeom>
          <a:solidFill>
            <a:srgbClr val="FFFDF8"/>
          </a:solidFill>
          <a:ln w="19050">
            <a:solidFill>
              <a:srgbClr val="1F7A8C"/>
            </a:solidFill>
            <a:prstDash val="solid"/>
          </a:ln>
        </p:spPr>
      </p:sp>
      <p:sp>
        <p:nvSpPr>
          <p:cNvPr id="8" name="Text 6"/>
          <p:cNvSpPr/>
          <p:nvPr/>
        </p:nvSpPr>
        <p:spPr>
          <a:xfrm>
            <a:off x="3609636" y="1932056"/>
            <a:ext cx="2228130" cy="332714"/>
          </a:xfrm>
          <a:prstGeom prst="rect">
            <a:avLst/>
          </a:prstGeom>
          <a:noFill/>
          <a:ln/>
        </p:spPr>
        <p:txBody>
          <a:bodyPr wrap="square" lIns="0" tIns="0" rIns="0" bIns="0" rtlCol="0" anchor="t">
            <a:normAutofit/>
          </a:bodyPr>
          <a:lstStyle/>
          <a:p>
            <a:pPr algn="r" indent="0" marL="0">
              <a:lnSpc>
                <a:spcPts val="2420"/>
              </a:lnSpc>
              <a:buNone/>
            </a:pPr>
            <a:r>
              <a:rPr lang="en-US" sz="2200" b="1" dirty="0">
                <a:solidFill>
                  <a:srgbClr val="1F7A8C"/>
                </a:solidFill>
                <a:latin typeface="Cairo" pitchFamily="34" charset="0"/>
                <a:ea typeface="Cairo" pitchFamily="34" charset="-122"/>
                <a:cs typeface="Cairo" pitchFamily="34" charset="-120"/>
              </a:rPr>
              <a:t>7</a:t>
            </a:r>
            <a:endParaRPr lang="en-US" sz="2200" dirty="0">
              <a:latin typeface="Cairo" charset="0"/>
              <a:ea typeface="Cairo" charset="0"/>
              <a:cs typeface="Cairo" charset="0"/>
            </a:endParaRPr>
          </a:p>
        </p:txBody>
      </p:sp>
      <p:sp>
        <p:nvSpPr>
          <p:cNvPr id="9" name="Text 7"/>
          <p:cNvSpPr/>
          <p:nvPr/>
        </p:nvSpPr>
        <p:spPr>
          <a:xfrm>
            <a:off x="3609636" y="2290167"/>
            <a:ext cx="2228130"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‫ضمان وتقويم البرنامج‬</a:t>
            </a:r>
            <a:endParaRPr lang="en-US" sz="1500" dirty="0">
              <a:latin typeface="Cairo" charset="0"/>
              <a:ea typeface="Cairo" charset="0"/>
              <a:cs typeface="Cairo" charset="0"/>
            </a:endParaRPr>
          </a:p>
        </p:txBody>
      </p:sp>
      <p:sp>
        <p:nvSpPr>
          <p:cNvPr id="10" name="Text 8"/>
          <p:cNvSpPr/>
          <p:nvPr/>
        </p:nvSpPr>
        <p:spPr>
          <a:xfrm>
            <a:off x="3609636" y="2598142"/>
            <a:ext cx="2228130"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6E86"/>
                </a:solidFill>
                <a:latin typeface="IBM Plex Sans Arabic" pitchFamily="34" charset="0"/>
                <a:ea typeface="IBM Plex Sans Arabic" pitchFamily="34" charset="-122"/>
                <a:cs typeface="IBM Plex Sans Arabic" pitchFamily="34" charset="-120"/>
              </a:rPr>
              <a:t>‫6 مؤشرات · محور العرض‬</a:t>
            </a:r>
            <a:endParaRPr lang="en-US" sz="1200" dirty="0">
              <a:latin typeface="IBM Plex Sans Arabic" charset="0"/>
              <a:ea typeface="IBM Plex Sans Arabic" charset="0"/>
              <a:cs typeface="IBM Plex Sans Arabic" charset="0"/>
            </a:endParaRPr>
          </a:p>
        </p:txBody>
      </p:sp>
      <p:sp>
        <p:nvSpPr>
          <p:cNvPr id="11" name="Shape 9"/>
          <p:cNvSpPr/>
          <p:nvPr/>
        </p:nvSpPr>
        <p:spPr>
          <a:xfrm>
            <a:off x="6175375" y="1778595"/>
            <a:ext cx="2520950" cy="1443501"/>
          </a:xfrm>
          <a:prstGeom prst="roundRect">
            <a:avLst>
              <a:gd name="adj" fmla="val 7698"/>
            </a:avLst>
          </a:prstGeom>
          <a:solidFill>
            <a:srgbClr val="FFFDF8"/>
          </a:solidFill>
          <a:ln w="6350">
            <a:solidFill>
              <a:srgbClr val="E2DDD0"/>
            </a:solidFill>
            <a:prstDash val="solid"/>
          </a:ln>
        </p:spPr>
      </p:sp>
      <p:sp>
        <p:nvSpPr>
          <p:cNvPr id="12" name="Text 10"/>
          <p:cNvSpPr/>
          <p:nvPr/>
        </p:nvSpPr>
        <p:spPr>
          <a:xfrm>
            <a:off x="6289336" y="1932056"/>
            <a:ext cx="2228130" cy="332714"/>
          </a:xfrm>
          <a:prstGeom prst="rect">
            <a:avLst/>
          </a:prstGeom>
          <a:noFill/>
          <a:ln/>
        </p:spPr>
        <p:txBody>
          <a:bodyPr wrap="square" lIns="0" tIns="0" rIns="0" bIns="0" rtlCol="0" anchor="t">
            <a:normAutofit/>
          </a:bodyPr>
          <a:lstStyle/>
          <a:p>
            <a:pPr algn="r" indent="0" marL="0">
              <a:lnSpc>
                <a:spcPts val="2420"/>
              </a:lnSpc>
              <a:buNone/>
            </a:pPr>
            <a:r>
              <a:rPr lang="en-US" sz="2200" b="1" dirty="0">
                <a:solidFill>
                  <a:srgbClr val="5B6473"/>
                </a:solidFill>
                <a:latin typeface="Cairo" pitchFamily="34" charset="0"/>
                <a:ea typeface="Cairo" pitchFamily="34" charset="-122"/>
                <a:cs typeface="Cairo" pitchFamily="34" charset="-120"/>
              </a:rPr>
              <a:t>6</a:t>
            </a:r>
            <a:endParaRPr lang="en-US" sz="2200" dirty="0">
              <a:latin typeface="Cairo" charset="0"/>
              <a:ea typeface="Cairo" charset="0"/>
              <a:cs typeface="Cairo" charset="0"/>
            </a:endParaRPr>
          </a:p>
        </p:txBody>
      </p:sp>
      <p:sp>
        <p:nvSpPr>
          <p:cNvPr id="13" name="Text 11"/>
          <p:cNvSpPr/>
          <p:nvPr/>
        </p:nvSpPr>
        <p:spPr>
          <a:xfrm>
            <a:off x="6289336" y="2290167"/>
            <a:ext cx="2228130" cy="539750"/>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‫الموارد ومصادر التعلم والتسهيلات الداعمة‬</a:t>
            </a:r>
            <a:endParaRPr lang="en-US" sz="1500" dirty="0">
              <a:latin typeface="Cairo" charset="0"/>
              <a:ea typeface="Cairo" charset="0"/>
              <a:cs typeface="Cairo" charset="0"/>
            </a:endParaRPr>
          </a:p>
        </p:txBody>
      </p:sp>
      <p:sp>
        <p:nvSpPr>
          <p:cNvPr id="14" name="Text 12"/>
          <p:cNvSpPr/>
          <p:nvPr/>
        </p:nvSpPr>
        <p:spPr>
          <a:xfrm>
            <a:off x="6289336" y="2855317"/>
            <a:ext cx="222813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‫7 مؤشرات‬</a:t>
            </a:r>
            <a:endParaRPr lang="en-US" sz="1200" dirty="0">
              <a:latin typeface="IBM Plex Sans Arabic" charset="0"/>
              <a:ea typeface="IBM Plex Sans Arabic" charset="0"/>
              <a:cs typeface="IBM Plex Sans Arabic" charset="0"/>
            </a:endParaRPr>
          </a:p>
        </p:txBody>
      </p:sp>
      <p:sp>
        <p:nvSpPr>
          <p:cNvPr id="15" name="Shape 13"/>
          <p:cNvSpPr/>
          <p:nvPr/>
        </p:nvSpPr>
        <p:spPr>
          <a:xfrm>
            <a:off x="8855075" y="1778595"/>
            <a:ext cx="2520950" cy="1443501"/>
          </a:xfrm>
          <a:prstGeom prst="roundRect">
            <a:avLst>
              <a:gd name="adj" fmla="val 7698"/>
            </a:avLst>
          </a:prstGeom>
          <a:solidFill>
            <a:srgbClr val="FFFDF8"/>
          </a:solidFill>
          <a:ln w="6350">
            <a:solidFill>
              <a:srgbClr val="E2DDD0"/>
            </a:solidFill>
            <a:prstDash val="solid"/>
          </a:ln>
        </p:spPr>
      </p:sp>
      <p:sp>
        <p:nvSpPr>
          <p:cNvPr id="16" name="Text 14"/>
          <p:cNvSpPr/>
          <p:nvPr/>
        </p:nvSpPr>
        <p:spPr>
          <a:xfrm>
            <a:off x="8969037" y="1932056"/>
            <a:ext cx="2228130" cy="332714"/>
          </a:xfrm>
          <a:prstGeom prst="rect">
            <a:avLst/>
          </a:prstGeom>
          <a:noFill/>
          <a:ln/>
        </p:spPr>
        <p:txBody>
          <a:bodyPr wrap="square" lIns="0" tIns="0" rIns="0" bIns="0" rtlCol="0" anchor="t">
            <a:normAutofit/>
          </a:bodyPr>
          <a:lstStyle/>
          <a:p>
            <a:pPr algn="r" indent="0" marL="0">
              <a:lnSpc>
                <a:spcPts val="2420"/>
              </a:lnSpc>
              <a:buNone/>
            </a:pPr>
            <a:r>
              <a:rPr lang="en-US" sz="2200" b="1" dirty="0">
                <a:solidFill>
                  <a:srgbClr val="5B6473"/>
                </a:solidFill>
                <a:latin typeface="Cairo" pitchFamily="34" charset="0"/>
                <a:ea typeface="Cairo" pitchFamily="34" charset="-122"/>
                <a:cs typeface="Cairo" pitchFamily="34" charset="-120"/>
              </a:rPr>
              <a:t>5</a:t>
            </a:r>
            <a:endParaRPr lang="en-US" sz="2200" dirty="0">
              <a:latin typeface="Cairo" charset="0"/>
              <a:ea typeface="Cairo" charset="0"/>
              <a:cs typeface="Cairo" charset="0"/>
            </a:endParaRPr>
          </a:p>
        </p:txBody>
      </p:sp>
      <p:sp>
        <p:nvSpPr>
          <p:cNvPr id="17" name="Text 15"/>
          <p:cNvSpPr/>
          <p:nvPr/>
        </p:nvSpPr>
        <p:spPr>
          <a:xfrm>
            <a:off x="8969037" y="2290167"/>
            <a:ext cx="2228130" cy="539750"/>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‫أعضاء هيئة التدريس والهيئة المعاونة‬</a:t>
            </a:r>
            <a:endParaRPr lang="en-US" sz="1500" dirty="0">
              <a:latin typeface="Cairo" charset="0"/>
              <a:ea typeface="Cairo" charset="0"/>
              <a:cs typeface="Cairo" charset="0"/>
            </a:endParaRPr>
          </a:p>
        </p:txBody>
      </p:sp>
      <p:sp>
        <p:nvSpPr>
          <p:cNvPr id="18" name="Text 16"/>
          <p:cNvSpPr/>
          <p:nvPr/>
        </p:nvSpPr>
        <p:spPr>
          <a:xfrm>
            <a:off x="8969037" y="2855317"/>
            <a:ext cx="222813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‫7 مؤشرات‬</a:t>
            </a:r>
            <a:endParaRPr lang="en-US" sz="1200" dirty="0">
              <a:latin typeface="IBM Plex Sans Arabic" charset="0"/>
              <a:ea typeface="IBM Plex Sans Arabic" charset="0"/>
              <a:cs typeface="IBM Plex Sans Arabic" charset="0"/>
            </a:endParaRPr>
          </a:p>
        </p:txBody>
      </p:sp>
      <p:sp>
        <p:nvSpPr>
          <p:cNvPr id="19" name="Shape 17"/>
          <p:cNvSpPr/>
          <p:nvPr/>
        </p:nvSpPr>
        <p:spPr>
          <a:xfrm>
            <a:off x="815975" y="3380848"/>
            <a:ext cx="2520950" cy="1186326"/>
          </a:xfrm>
          <a:prstGeom prst="roundRect">
            <a:avLst>
              <a:gd name="adj" fmla="val 9367"/>
            </a:avLst>
          </a:prstGeom>
          <a:solidFill>
            <a:srgbClr val="FFFDF8"/>
          </a:solidFill>
          <a:ln w="6350">
            <a:solidFill>
              <a:srgbClr val="E2DDD0"/>
            </a:solidFill>
            <a:prstDash val="solid"/>
          </a:ln>
        </p:spPr>
      </p:sp>
      <p:sp>
        <p:nvSpPr>
          <p:cNvPr id="20" name="Text 18"/>
          <p:cNvSpPr/>
          <p:nvPr/>
        </p:nvSpPr>
        <p:spPr>
          <a:xfrm>
            <a:off x="929936" y="3534305"/>
            <a:ext cx="2228130" cy="332714"/>
          </a:xfrm>
          <a:prstGeom prst="rect">
            <a:avLst/>
          </a:prstGeom>
          <a:noFill/>
          <a:ln/>
        </p:spPr>
        <p:txBody>
          <a:bodyPr wrap="square" lIns="0" tIns="0" rIns="0" bIns="0" rtlCol="0" anchor="t">
            <a:normAutofit/>
          </a:bodyPr>
          <a:lstStyle/>
          <a:p>
            <a:pPr algn="r" indent="0" marL="0">
              <a:lnSpc>
                <a:spcPts val="2420"/>
              </a:lnSpc>
              <a:buNone/>
            </a:pPr>
            <a:r>
              <a:rPr lang="en-US" sz="2200" b="1" dirty="0">
                <a:solidFill>
                  <a:srgbClr val="5B6473"/>
                </a:solidFill>
                <a:latin typeface="Cairo" pitchFamily="34" charset="0"/>
                <a:ea typeface="Cairo" pitchFamily="34" charset="-122"/>
                <a:cs typeface="Cairo" pitchFamily="34" charset="-120"/>
              </a:rPr>
              <a:t>4</a:t>
            </a:r>
            <a:endParaRPr lang="en-US" sz="2200" dirty="0">
              <a:latin typeface="Cairo" charset="0"/>
              <a:ea typeface="Cairo" charset="0"/>
              <a:cs typeface="Cairo" charset="0"/>
            </a:endParaRPr>
          </a:p>
        </p:txBody>
      </p:sp>
      <p:sp>
        <p:nvSpPr>
          <p:cNvPr id="21" name="Text 19"/>
          <p:cNvSpPr/>
          <p:nvPr/>
        </p:nvSpPr>
        <p:spPr>
          <a:xfrm>
            <a:off x="929936" y="3892420"/>
            <a:ext cx="2228130"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‫الطلاب والخريجون‬</a:t>
            </a:r>
            <a:endParaRPr lang="en-US" sz="1500" dirty="0">
              <a:latin typeface="Cairo" charset="0"/>
              <a:ea typeface="Cairo" charset="0"/>
              <a:cs typeface="Cairo" charset="0"/>
            </a:endParaRPr>
          </a:p>
        </p:txBody>
      </p:sp>
      <p:sp>
        <p:nvSpPr>
          <p:cNvPr id="22" name="Text 20"/>
          <p:cNvSpPr/>
          <p:nvPr/>
        </p:nvSpPr>
        <p:spPr>
          <a:xfrm>
            <a:off x="929936" y="4200395"/>
            <a:ext cx="222813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‫7 مؤشرات‬</a:t>
            </a:r>
            <a:endParaRPr lang="en-US" sz="1200" dirty="0">
              <a:latin typeface="IBM Plex Sans Arabic" charset="0"/>
              <a:ea typeface="IBM Plex Sans Arabic" charset="0"/>
              <a:cs typeface="IBM Plex Sans Arabic" charset="0"/>
            </a:endParaRPr>
          </a:p>
        </p:txBody>
      </p:sp>
      <p:sp>
        <p:nvSpPr>
          <p:cNvPr id="23" name="Shape 21"/>
          <p:cNvSpPr/>
          <p:nvPr/>
        </p:nvSpPr>
        <p:spPr>
          <a:xfrm>
            <a:off x="3502025" y="3387198"/>
            <a:ext cx="2508250" cy="1173626"/>
          </a:xfrm>
          <a:prstGeom prst="roundRect">
            <a:avLst>
              <a:gd name="adj" fmla="val 8927"/>
            </a:avLst>
          </a:prstGeom>
          <a:solidFill>
            <a:srgbClr val="FFFDF8"/>
          </a:solidFill>
          <a:ln w="19050">
            <a:solidFill>
              <a:srgbClr val="1F7A8C"/>
            </a:solidFill>
            <a:prstDash val="solid"/>
          </a:ln>
        </p:spPr>
      </p:sp>
      <p:sp>
        <p:nvSpPr>
          <p:cNvPr id="24" name="Text 22"/>
          <p:cNvSpPr/>
          <p:nvPr/>
        </p:nvSpPr>
        <p:spPr>
          <a:xfrm>
            <a:off x="3609636" y="3534305"/>
            <a:ext cx="2228130" cy="332714"/>
          </a:xfrm>
          <a:prstGeom prst="rect">
            <a:avLst/>
          </a:prstGeom>
          <a:noFill/>
          <a:ln/>
        </p:spPr>
        <p:txBody>
          <a:bodyPr wrap="square" lIns="0" tIns="0" rIns="0" bIns="0" rtlCol="0" anchor="t">
            <a:normAutofit/>
          </a:bodyPr>
          <a:lstStyle/>
          <a:p>
            <a:pPr algn="r" indent="0" marL="0">
              <a:lnSpc>
                <a:spcPts val="2420"/>
              </a:lnSpc>
              <a:buNone/>
            </a:pPr>
            <a:r>
              <a:rPr lang="en-US" sz="2200" b="1" dirty="0">
                <a:solidFill>
                  <a:srgbClr val="1F7A8C"/>
                </a:solidFill>
                <a:latin typeface="Cairo" pitchFamily="34" charset="0"/>
                <a:ea typeface="Cairo" pitchFamily="34" charset="-122"/>
                <a:cs typeface="Cairo" pitchFamily="34" charset="-120"/>
              </a:rPr>
              <a:t>3</a:t>
            </a:r>
            <a:endParaRPr lang="en-US" sz="2200" dirty="0">
              <a:latin typeface="Cairo" charset="0"/>
              <a:ea typeface="Cairo" charset="0"/>
              <a:cs typeface="Cairo" charset="0"/>
            </a:endParaRPr>
          </a:p>
        </p:txBody>
      </p:sp>
      <p:sp>
        <p:nvSpPr>
          <p:cNvPr id="25" name="Text 23"/>
          <p:cNvSpPr/>
          <p:nvPr/>
        </p:nvSpPr>
        <p:spPr>
          <a:xfrm>
            <a:off x="3609636" y="3892420"/>
            <a:ext cx="2228130"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‫التعليم والتعلم والتقييم‬</a:t>
            </a:r>
            <a:endParaRPr lang="en-US" sz="1500" dirty="0">
              <a:latin typeface="Cairo" charset="0"/>
              <a:ea typeface="Cairo" charset="0"/>
              <a:cs typeface="Cairo" charset="0"/>
            </a:endParaRPr>
          </a:p>
        </p:txBody>
      </p:sp>
      <p:sp>
        <p:nvSpPr>
          <p:cNvPr id="26" name="Text 24"/>
          <p:cNvSpPr/>
          <p:nvPr/>
        </p:nvSpPr>
        <p:spPr>
          <a:xfrm>
            <a:off x="3609636" y="4200395"/>
            <a:ext cx="2228130"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6E86"/>
                </a:solidFill>
                <a:latin typeface="IBM Plex Sans Arabic" pitchFamily="34" charset="0"/>
                <a:ea typeface="IBM Plex Sans Arabic" pitchFamily="34" charset="-122"/>
                <a:cs typeface="IBM Plex Sans Arabic" pitchFamily="34" charset="-120"/>
              </a:rPr>
              <a:t>‫8 مؤشرات · محور العرض‬</a:t>
            </a:r>
            <a:endParaRPr lang="en-US" sz="1200" dirty="0">
              <a:latin typeface="IBM Plex Sans Arabic" charset="0"/>
              <a:ea typeface="IBM Plex Sans Arabic" charset="0"/>
              <a:cs typeface="IBM Plex Sans Arabic" charset="0"/>
            </a:endParaRPr>
          </a:p>
        </p:txBody>
      </p:sp>
      <p:sp>
        <p:nvSpPr>
          <p:cNvPr id="27" name="Shape 25"/>
          <p:cNvSpPr/>
          <p:nvPr/>
        </p:nvSpPr>
        <p:spPr>
          <a:xfrm>
            <a:off x="6181725" y="3387198"/>
            <a:ext cx="2508250" cy="1173626"/>
          </a:xfrm>
          <a:prstGeom prst="roundRect">
            <a:avLst>
              <a:gd name="adj" fmla="val 8927"/>
            </a:avLst>
          </a:prstGeom>
          <a:solidFill>
            <a:srgbClr val="FFFDF8"/>
          </a:solidFill>
          <a:ln w="19050">
            <a:solidFill>
              <a:srgbClr val="1F7A8C"/>
            </a:solidFill>
            <a:prstDash val="solid"/>
          </a:ln>
        </p:spPr>
      </p:sp>
      <p:sp>
        <p:nvSpPr>
          <p:cNvPr id="28" name="Text 26"/>
          <p:cNvSpPr/>
          <p:nvPr/>
        </p:nvSpPr>
        <p:spPr>
          <a:xfrm>
            <a:off x="6289336" y="3534305"/>
            <a:ext cx="2228130" cy="332714"/>
          </a:xfrm>
          <a:prstGeom prst="rect">
            <a:avLst/>
          </a:prstGeom>
          <a:noFill/>
          <a:ln/>
        </p:spPr>
        <p:txBody>
          <a:bodyPr wrap="square" lIns="0" tIns="0" rIns="0" bIns="0" rtlCol="0" anchor="t">
            <a:normAutofit/>
          </a:bodyPr>
          <a:lstStyle/>
          <a:p>
            <a:pPr algn="r" indent="0" marL="0">
              <a:lnSpc>
                <a:spcPts val="2420"/>
              </a:lnSpc>
              <a:buNone/>
            </a:pPr>
            <a:r>
              <a:rPr lang="en-US" sz="2200" b="1" dirty="0">
                <a:solidFill>
                  <a:srgbClr val="1F7A8C"/>
                </a:solidFill>
                <a:latin typeface="Cairo" pitchFamily="34" charset="0"/>
                <a:ea typeface="Cairo" pitchFamily="34" charset="-122"/>
                <a:cs typeface="Cairo" pitchFamily="34" charset="-120"/>
              </a:rPr>
              <a:t>2</a:t>
            </a:r>
            <a:endParaRPr lang="en-US" sz="2200" dirty="0">
              <a:latin typeface="Cairo" charset="0"/>
              <a:ea typeface="Cairo" charset="0"/>
              <a:cs typeface="Cairo" charset="0"/>
            </a:endParaRPr>
          </a:p>
        </p:txBody>
      </p:sp>
      <p:sp>
        <p:nvSpPr>
          <p:cNvPr id="29" name="Text 27"/>
          <p:cNvSpPr/>
          <p:nvPr/>
        </p:nvSpPr>
        <p:spPr>
          <a:xfrm>
            <a:off x="6289336" y="3892420"/>
            <a:ext cx="2228130"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‫تصميم البرنامج‬</a:t>
            </a:r>
            <a:endParaRPr lang="en-US" sz="1500" dirty="0">
              <a:latin typeface="Cairo" charset="0"/>
              <a:ea typeface="Cairo" charset="0"/>
              <a:cs typeface="Cairo" charset="0"/>
            </a:endParaRPr>
          </a:p>
        </p:txBody>
      </p:sp>
      <p:sp>
        <p:nvSpPr>
          <p:cNvPr id="30" name="Text 28"/>
          <p:cNvSpPr/>
          <p:nvPr/>
        </p:nvSpPr>
        <p:spPr>
          <a:xfrm>
            <a:off x="6289336" y="4200395"/>
            <a:ext cx="2228130"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6E86"/>
                </a:solidFill>
                <a:latin typeface="IBM Plex Sans Arabic" pitchFamily="34" charset="0"/>
                <a:ea typeface="IBM Plex Sans Arabic" pitchFamily="34" charset="-122"/>
                <a:cs typeface="IBM Plex Sans Arabic" pitchFamily="34" charset="-120"/>
              </a:rPr>
              <a:t>‫8 مؤشرات · محور العرض‬</a:t>
            </a:r>
            <a:endParaRPr lang="en-US" sz="1200" dirty="0">
              <a:latin typeface="IBM Plex Sans Arabic" charset="0"/>
              <a:ea typeface="IBM Plex Sans Arabic" charset="0"/>
              <a:cs typeface="IBM Plex Sans Arabic" charset="0"/>
            </a:endParaRPr>
          </a:p>
        </p:txBody>
      </p:sp>
      <p:sp>
        <p:nvSpPr>
          <p:cNvPr id="31" name="Shape 29"/>
          <p:cNvSpPr/>
          <p:nvPr/>
        </p:nvSpPr>
        <p:spPr>
          <a:xfrm>
            <a:off x="8855075" y="3380848"/>
            <a:ext cx="2520950" cy="1186326"/>
          </a:xfrm>
          <a:prstGeom prst="roundRect">
            <a:avLst>
              <a:gd name="adj" fmla="val 9367"/>
            </a:avLst>
          </a:prstGeom>
          <a:solidFill>
            <a:srgbClr val="FFFDF8"/>
          </a:solidFill>
          <a:ln w="6350">
            <a:solidFill>
              <a:srgbClr val="E2DDD0"/>
            </a:solidFill>
            <a:prstDash val="solid"/>
          </a:ln>
        </p:spPr>
      </p:sp>
      <p:sp>
        <p:nvSpPr>
          <p:cNvPr id="32" name="Text 30"/>
          <p:cNvSpPr/>
          <p:nvPr/>
        </p:nvSpPr>
        <p:spPr>
          <a:xfrm>
            <a:off x="8969037" y="3534305"/>
            <a:ext cx="2228130" cy="332714"/>
          </a:xfrm>
          <a:prstGeom prst="rect">
            <a:avLst/>
          </a:prstGeom>
          <a:noFill/>
          <a:ln/>
        </p:spPr>
        <p:txBody>
          <a:bodyPr wrap="square" lIns="0" tIns="0" rIns="0" bIns="0" rtlCol="0" anchor="t">
            <a:normAutofit/>
          </a:bodyPr>
          <a:lstStyle/>
          <a:p>
            <a:pPr algn="r" indent="0" marL="0">
              <a:lnSpc>
                <a:spcPts val="2420"/>
              </a:lnSpc>
              <a:buNone/>
            </a:pPr>
            <a:r>
              <a:rPr lang="en-US" sz="2200" b="1" dirty="0">
                <a:solidFill>
                  <a:srgbClr val="5B6473"/>
                </a:solidFill>
                <a:latin typeface="Cairo" pitchFamily="34" charset="0"/>
                <a:ea typeface="Cairo" pitchFamily="34" charset="-122"/>
                <a:cs typeface="Cairo" pitchFamily="34" charset="-120"/>
              </a:rPr>
              <a:t>1</a:t>
            </a:r>
            <a:endParaRPr lang="en-US" sz="2200" dirty="0">
              <a:latin typeface="Cairo" charset="0"/>
              <a:ea typeface="Cairo" charset="0"/>
              <a:cs typeface="Cairo" charset="0"/>
            </a:endParaRPr>
          </a:p>
        </p:txBody>
      </p:sp>
      <p:sp>
        <p:nvSpPr>
          <p:cNvPr id="33" name="Text 31"/>
          <p:cNvSpPr/>
          <p:nvPr/>
        </p:nvSpPr>
        <p:spPr>
          <a:xfrm>
            <a:off x="8969037" y="3892420"/>
            <a:ext cx="2228130"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‫رسالة وإدارة البرنامج‬</a:t>
            </a:r>
            <a:endParaRPr lang="en-US" sz="1500" dirty="0">
              <a:latin typeface="Cairo" charset="0"/>
              <a:ea typeface="Cairo" charset="0"/>
              <a:cs typeface="Cairo" charset="0"/>
            </a:endParaRPr>
          </a:p>
        </p:txBody>
      </p:sp>
      <p:sp>
        <p:nvSpPr>
          <p:cNvPr id="34" name="Text 32"/>
          <p:cNvSpPr/>
          <p:nvPr/>
        </p:nvSpPr>
        <p:spPr>
          <a:xfrm>
            <a:off x="8969037" y="4200395"/>
            <a:ext cx="222813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‫8 مؤشرات‬</a:t>
            </a:r>
            <a:endParaRPr lang="en-US" sz="1200" dirty="0">
              <a:latin typeface="IBM Plex Sans Arabic" charset="0"/>
              <a:ea typeface="IBM Plex Sans Arabic" charset="0"/>
              <a:cs typeface="IBM Plex Sans Arabic" charset="0"/>
            </a:endParaRPr>
          </a:p>
        </p:txBody>
      </p:sp>
      <p:sp>
        <p:nvSpPr>
          <p:cNvPr id="35" name="Text 33"/>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‫المصدر: الهيئة القومية لضمان جودة التعليم والاعتماد – معايير اعتماد برامج التعليم العالي، الإصدار الثاني يوليو 2022‬</a:t>
            </a:r>
            <a:endParaRPr lang="en-US" sz="1200" dirty="0">
              <a:latin typeface="IBM Plex Sans Arabic" charset="0"/>
              <a:ea typeface="IBM Plex Sans Arabic" charset="0"/>
              <a:cs typeface="IBM Plex Sans Arabic" charset="0"/>
            </a:endParaRPr>
          </a:p>
        </p:txBody>
      </p:sp>
      <p:sp>
        <p:nvSpPr>
          <p:cNvPr id="36" name="Text 34"/>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07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الثاني · معايير الاعتماد البرامجي – إصدار يوليو 2022‬</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‫ما الذي تغيّر عن إصدار 2009؟‬</a:t>
            </a:r>
            <a:endParaRPr lang="en-US" sz="3000" dirty="0">
              <a:latin typeface="Cairo" charset="0"/>
              <a:ea typeface="Cairo" charset="0"/>
              <a:cs typeface="Cairo" charset="0"/>
            </a:endParaRPr>
          </a:p>
        </p:txBody>
      </p:sp>
      <p:sp>
        <p:nvSpPr>
          <p:cNvPr id="4" name="Text 2"/>
          <p:cNvSpPr/>
          <p:nvPr/>
        </p:nvSpPr>
        <p:spPr>
          <a:xfrm>
            <a:off x="812800" y="1750020"/>
            <a:ext cx="4007048" cy="663575"/>
          </a:xfrm>
          <a:prstGeom prst="roundRect">
            <a:avLst>
              <a:gd name="adj" fmla="val 15311"/>
            </a:avLst>
          </a:prstGeom>
          <a:solidFill>
            <a:srgbClr val="F3E7C6"/>
          </a:solidFill>
          <a:ln/>
        </p:spPr>
        <p:txBody>
          <a:bodyPr wrap="square" lIns="11575" tIns="71842" rIns="122642" bIns="46442" rtlCol="0" anchor="t">
            <a:normAutofit/>
          </a:bodyPr>
          <a:lstStyle/>
          <a:p>
            <a:pPr algn="r" indent="0" marL="0">
              <a:lnSpc>
                <a:spcPts val="1813"/>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جديد:</a:t>
            </a:r>
            <a:r>
              <a:rPr lang="en-US" sz="1250" dirty="0">
                <a:solidFill>
                  <a:srgbClr val="13294B"/>
                </a:solidFill>
                <a:latin typeface="IBM Plex Sans Arabic" pitchFamily="34" charset="0"/>
                <a:ea typeface="IBM Plex Sans Arabic" pitchFamily="34" charset="-122"/>
                <a:cs typeface="IBM Plex Sans Arabic" pitchFamily="34" charset="-120"/>
              </a:rPr>
              <a:t> سوق العمل، التوظف وريادة الأعمال، النظم الرقمية MIS‬</a:t>
            </a:r>
            <a:endParaRPr lang="en-US" sz="1250" dirty="0">
              <a:latin typeface="IBM Plex Sans Arabic" charset="0"/>
              <a:ea typeface="IBM Plex Sans Arabic" charset="0"/>
              <a:cs typeface="IBM Plex Sans Arabic" charset="0"/>
            </a:endParaRPr>
          </a:p>
        </p:txBody>
      </p:sp>
      <p:sp>
        <p:nvSpPr>
          <p:cNvPr id="5" name="Text 3"/>
          <p:cNvSpPr/>
          <p:nvPr/>
        </p:nvSpPr>
        <p:spPr>
          <a:xfrm>
            <a:off x="4946848" y="1750020"/>
            <a:ext cx="3152643" cy="663575"/>
          </a:xfrm>
          <a:prstGeom prst="roundRect">
            <a:avLst>
              <a:gd name="adj" fmla="val 15311"/>
            </a:avLst>
          </a:prstGeom>
          <a:solidFill>
            <a:srgbClr val="ECE8DD"/>
          </a:solidFill>
          <a:ln/>
        </p:spPr>
        <p:txBody>
          <a:bodyPr wrap="square" lIns="37207" tIns="71842" rIns="122642" bIns="71842" rtlCol="0" anchor="t">
            <a:normAutofit/>
          </a:bodyPr>
          <a:lstStyle/>
          <a:p>
            <a:pPr algn="r" indent="0" marL="0">
              <a:lnSpc>
                <a:spcPts val="1813"/>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2009:</a:t>
            </a:r>
            <a:r>
              <a:rPr lang="en-US" sz="1250" dirty="0">
                <a:solidFill>
                  <a:srgbClr val="13294B"/>
                </a:solidFill>
                <a:latin typeface="IBM Plex Sans Arabic" pitchFamily="34" charset="0"/>
                <a:ea typeface="IBM Plex Sans Arabic" pitchFamily="34" charset="-122"/>
                <a:cs typeface="IBM Plex Sans Arabic" pitchFamily="34" charset="-120"/>
              </a:rPr>
              <a:t> 11 معيارًا في محورين · 31 مؤشرًا‬</a:t>
            </a:r>
            <a:endParaRPr lang="en-US" sz="1250" dirty="0">
              <a:latin typeface="IBM Plex Sans Arabic" charset="0"/>
              <a:ea typeface="IBM Plex Sans Arabic" charset="0"/>
              <a:cs typeface="IBM Plex Sans Arabic" charset="0"/>
            </a:endParaRPr>
          </a:p>
        </p:txBody>
      </p:sp>
      <p:sp>
        <p:nvSpPr>
          <p:cNvPr id="6" name="Text 4"/>
          <p:cNvSpPr/>
          <p:nvPr/>
        </p:nvSpPr>
        <p:spPr>
          <a:xfrm>
            <a:off x="8226492" y="1750020"/>
            <a:ext cx="3152709" cy="663575"/>
          </a:xfrm>
          <a:prstGeom prst="roundRect">
            <a:avLst>
              <a:gd name="adj" fmla="val 15311"/>
            </a:avLst>
          </a:prstGeom>
          <a:solidFill>
            <a:srgbClr val="13294B"/>
          </a:solidFill>
          <a:ln/>
        </p:spPr>
        <p:txBody>
          <a:bodyPr wrap="square" lIns="37205" tIns="71842" rIns="122642" bIns="71842" rtlCol="0" anchor="t">
            <a:normAutofit/>
          </a:bodyPr>
          <a:lstStyle/>
          <a:p>
            <a:pPr algn="r" indent="0" marL="0">
              <a:lnSpc>
                <a:spcPts val="1813"/>
              </a:lnSpc>
              <a:buNone/>
            </a:pPr>
            <a:r>
              <a:rPr lang="en-US" sz="1250" dirty="0">
                <a:solidFill>
                  <a:srgbClr val="FBF8F0"/>
                </a:solidFill>
                <a:latin typeface="IBM Plex Sans Arabic" pitchFamily="34" charset="0"/>
                <a:ea typeface="IBM Plex Sans Arabic" pitchFamily="34" charset="-122"/>
                <a:cs typeface="IBM Plex Sans Arabic" pitchFamily="34" charset="-120"/>
              </a:rPr>
              <a:t>‫</a:t>
            </a:r>
            <a:r>
              <a:rPr lang="en-US" sz="1250" b="1" dirty="0">
                <a:solidFill>
                  <a:srgbClr val="FBF8F0"/>
                </a:solidFill>
                <a:latin typeface="IBM Plex Sans Arabic" pitchFamily="34" charset="0"/>
                <a:ea typeface="IBM Plex Sans Arabic" pitchFamily="34" charset="-122"/>
                <a:cs typeface="IBM Plex Sans Arabic" pitchFamily="34" charset="-120"/>
              </a:rPr>
              <a:t>2022:</a:t>
            </a:r>
            <a:r>
              <a:rPr lang="en-US" sz="1250" dirty="0">
                <a:solidFill>
                  <a:srgbClr val="FBF8F0"/>
                </a:solidFill>
                <a:latin typeface="IBM Plex Sans Arabic" pitchFamily="34" charset="0"/>
                <a:ea typeface="IBM Plex Sans Arabic" pitchFamily="34" charset="-122"/>
                <a:cs typeface="IBM Plex Sans Arabic" pitchFamily="34" charset="-120"/>
              </a:rPr>
              <a:t> 7 معايير بلا محاور · 51 مؤشرًا‬</a:t>
            </a:r>
            <a:endParaRPr lang="en-US" sz="1250" dirty="0">
              <a:latin typeface="IBM Plex Sans Arabic" charset="0"/>
              <a:ea typeface="IBM Plex Sans Arabic" charset="0"/>
              <a:cs typeface="IBM Plex Sans Arabic" charset="0"/>
            </a:endParaRPr>
          </a:p>
        </p:txBody>
      </p:sp>
      <p:sp>
        <p:nvSpPr>
          <p:cNvPr id="7" name="Shape 5"/>
          <p:cNvSpPr/>
          <p:nvPr/>
        </p:nvSpPr>
        <p:spPr>
          <a:xfrm>
            <a:off x="11376025" y="2591395"/>
            <a:ext cx="0" cy="2891367"/>
          </a:xfrm>
          <a:prstGeom prst="line">
            <a:avLst/>
          </a:prstGeom>
          <a:noFill/>
          <a:ln w="6350">
            <a:solidFill>
              <a:srgbClr val="DCD6C8"/>
            </a:solidFill>
            <a:prstDash val="solid"/>
          </a:ln>
        </p:spPr>
      </p:sp>
      <p:sp>
        <p:nvSpPr>
          <p:cNvPr id="8" name="Shape 6"/>
          <p:cNvSpPr/>
          <p:nvPr/>
        </p:nvSpPr>
        <p:spPr>
          <a:xfrm>
            <a:off x="812800" y="5479587"/>
            <a:ext cx="10566400" cy="0"/>
          </a:xfrm>
          <a:prstGeom prst="line">
            <a:avLst/>
          </a:prstGeom>
          <a:noFill/>
          <a:ln w="6350">
            <a:solidFill>
              <a:srgbClr val="DCD6C8"/>
            </a:solidFill>
            <a:prstDash val="solid"/>
          </a:ln>
        </p:spPr>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825500" y="2604095"/>
          <a:ext cx="10549467" cy="2874433"/>
        </p:xfrm>
        <a:graphic>
          <a:graphicData uri="http://schemas.openxmlformats.org/drawingml/2006/table">
            <a:tbl>
              <a:tblPr/>
              <a:tblGrid>
                <a:gridCol w="6118691"/>
                <a:gridCol w="4430776"/>
              </a:tblGrid>
              <a:tr h="359304">
                <a:tc>
                  <a:txBody>
                    <a:bodyPr/>
                    <a:lstStyle/>
                    <a:p>
                      <a:pPr algn="r" indent="0" marL="0">
                        <a:lnSpc>
                          <a:spcPts val="1820"/>
                        </a:lnSpc>
                        <a:buNone/>
                      </a:pPr>
                      <a:r>
                        <a:rPr lang="en-US" sz="1300" b="1" dirty="0">
                          <a:solidFill>
                            <a:srgbClr val="FBF8F0"/>
                          </a:solidFill>
                          <a:latin typeface="IBM Plex Sans Arabic" pitchFamily="34" charset="0"/>
                          <a:ea typeface="IBM Plex Sans Arabic" pitchFamily="34" charset="-122"/>
                          <a:cs typeface="IBM Plex Sans Arabic" pitchFamily="34" charset="-120"/>
                        </a:rPr>
                        <a:t>‫مصدره في إصدار 2009 (بعد الدمج)‬</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1D5A6D"/>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D5A6D"/>
                      </a:solidFill>
                      <a:prstDash val="solid"/>
                      <a:round/>
                      <a:headEnd type="none" w="med" len="med"/>
                      <a:tailEnd type="none" w="med" len="med"/>
                    </a:lnB>
                    <a:solidFill>
                      <a:srgbClr val="1F6E86"/>
                    </a:solidFill>
                  </a:tcPr>
                </a:tc>
                <a:tc>
                  <a:txBody>
                    <a:bodyPr/>
                    <a:lstStyle/>
                    <a:p>
                      <a:pPr algn="r" indent="0" marL="0">
                        <a:lnSpc>
                          <a:spcPts val="1820"/>
                        </a:lnSpc>
                        <a:buNone/>
                      </a:pPr>
                      <a:r>
                        <a:rPr lang="en-US" sz="1300" b="1" dirty="0">
                          <a:solidFill>
                            <a:srgbClr val="FBF8F0"/>
                          </a:solidFill>
                          <a:latin typeface="IBM Plex Sans Arabic" pitchFamily="34" charset="0"/>
                          <a:ea typeface="IBM Plex Sans Arabic" pitchFamily="34" charset="-122"/>
                          <a:cs typeface="IBM Plex Sans Arabic" pitchFamily="34" charset="-120"/>
                        </a:rPr>
                        <a:t>‫معيار إصدار 2022‬</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1D5A6D"/>
                      </a:solidFill>
                      <a:prstDash val="solid"/>
                      <a:round/>
                      <a:headEnd type="none" w="med" len="med"/>
                      <a:tailEnd type="none" w="med" len="med"/>
                    </a:lnL>
                    <a:lnR w="12700" cap="flat" cmpd="sng" algn="ctr">
                      <a:solidFill>
                        <a:srgbClr val="1D5A6D"/>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D5A6D"/>
                      </a:solidFill>
                      <a:prstDash val="solid"/>
                      <a:round/>
                      <a:headEnd type="none" w="med" len="med"/>
                      <a:tailEnd type="none" w="med" len="med"/>
                    </a:lnB>
                    <a:solidFill>
                      <a:srgbClr val="1F6E86"/>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‫رسالة وأهداف البرنامج + قيادة وتنظيم البرنامج‬</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D5A6D"/>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‫1. رسالة وإدارة البرنامج‬</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D5A6D"/>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‫المعايير الأكاديمية للبرنامج + تصميم البرنامج‬</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‫2. تصميم البرنامج‬</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‫التعليم والتعلم + تقويم مخرجات التعلم‬</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‫3. التعليم والتعلم والتقييم‬</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‫الطلاب‬</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‫4. الطلاب والخريجون‬</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‫أعضاء هيئة التدريس‬</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‫5. أعضاء هيئة التدريس والهيئة المعاونة‬</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‫الموارد المالية والتسهيلات المادية الداعمة‬</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‫6. الموارد ومصادر التعلم والتسهيلات‬</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‫التعزيز والتطوير + مؤشرات نجاح البرنامج‬</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‫7. ضمان وتقويم البرنامج‬</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bl>
          </a:graphicData>
        </a:graphic>
      </p:graphicFrame>
      <p:sp>
        <p:nvSpPr>
          <p:cNvPr id="10" name="Text 7"/>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11" name="Text 8"/>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08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الثاني · المعيار الثاني بالتفصيل‬</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‫تصميم البرنامج: حيث تعيش NARS وARS‬</a:t>
            </a:r>
            <a:endParaRPr lang="en-US" sz="3000" dirty="0">
              <a:latin typeface="Cairo" charset="0"/>
              <a:ea typeface="Cairo" charset="0"/>
              <a:cs typeface="Cairo" charset="0"/>
            </a:endParaRPr>
          </a:p>
        </p:txBody>
      </p:sp>
      <p:sp>
        <p:nvSpPr>
          <p:cNvPr id="4" name="Shape 2"/>
          <p:cNvSpPr/>
          <p:nvPr/>
        </p:nvSpPr>
        <p:spPr>
          <a:xfrm>
            <a:off x="812800" y="1750020"/>
            <a:ext cx="5207000" cy="492720"/>
          </a:xfrm>
          <a:prstGeom prst="roundRect">
            <a:avLst>
              <a:gd name="adj" fmla="val 20620"/>
            </a:avLst>
          </a:prstGeom>
          <a:solidFill>
            <a:srgbClr val="FFFDF8"/>
          </a:solidFill>
          <a:ln/>
        </p:spPr>
      </p:sp>
      <p:sp>
        <p:nvSpPr>
          <p:cNvPr id="5" name="Text 3"/>
          <p:cNvSpPr/>
          <p:nvPr/>
        </p:nvSpPr>
        <p:spPr>
          <a:xfrm>
            <a:off x="830326" y="1864320"/>
            <a:ext cx="4630674"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‫تطوير البرنامج بمشاركة المستفيدين وفي ضوء سوق العمل والبرامج المماثلة.‬</a:t>
            </a:r>
            <a:endParaRPr lang="en-US" sz="1250" dirty="0">
              <a:latin typeface="IBM Plex Sans Arabic" charset="0"/>
              <a:ea typeface="IBM Plex Sans Arabic" charset="0"/>
              <a:cs typeface="IBM Plex Sans Arabic" charset="0"/>
            </a:endParaRPr>
          </a:p>
        </p:txBody>
      </p:sp>
      <p:sp>
        <p:nvSpPr>
          <p:cNvPr id="6" name="Text 4"/>
          <p:cNvSpPr/>
          <p:nvPr/>
        </p:nvSpPr>
        <p:spPr>
          <a:xfrm>
            <a:off x="5562600" y="1864320"/>
            <a:ext cx="330200" cy="289520"/>
          </a:xfrm>
          <a:prstGeom prst="rect">
            <a:avLst/>
          </a:prstGeom>
          <a:noFill/>
          <a:ln/>
        </p:spPr>
        <p:txBody>
          <a:bodyPr wrap="square" lIns="0" tIns="0" rIns="0" bIns="0" rtlCol="0" anchor="t">
            <a:normAutofit/>
          </a:bodyPr>
          <a:lstStyle/>
          <a:p>
            <a:pPr algn="ctr" indent="0" marL="0">
              <a:lnSpc>
                <a:spcPts val="2080"/>
              </a:lnSpc>
              <a:buNone/>
            </a:pPr>
            <a:r>
              <a:rPr lang="en-US" sz="1600" b="1" dirty="0">
                <a:solidFill>
                  <a:srgbClr val="1F7A8C"/>
                </a:solidFill>
                <a:latin typeface="Cairo" pitchFamily="34" charset="0"/>
                <a:ea typeface="Cairo" pitchFamily="34" charset="-122"/>
                <a:cs typeface="Cairo" pitchFamily="34" charset="-120"/>
              </a:rPr>
              <a:t>8</a:t>
            </a:r>
            <a:endParaRPr lang="en-US" sz="1600" dirty="0">
              <a:latin typeface="Cairo" charset="0"/>
              <a:ea typeface="Cairo" charset="0"/>
              <a:cs typeface="Cairo" charset="0"/>
            </a:endParaRPr>
          </a:p>
        </p:txBody>
      </p:sp>
      <p:sp>
        <p:nvSpPr>
          <p:cNvPr id="7" name="Shape 5"/>
          <p:cNvSpPr/>
          <p:nvPr/>
        </p:nvSpPr>
        <p:spPr>
          <a:xfrm>
            <a:off x="6172200" y="1750020"/>
            <a:ext cx="5207000" cy="492720"/>
          </a:xfrm>
          <a:prstGeom prst="roundRect">
            <a:avLst>
              <a:gd name="adj" fmla="val 20620"/>
            </a:avLst>
          </a:prstGeom>
          <a:solidFill>
            <a:srgbClr val="F3E7C6"/>
          </a:solidFill>
          <a:ln/>
        </p:spPr>
      </p:sp>
      <p:sp>
        <p:nvSpPr>
          <p:cNvPr id="8" name="Text 6"/>
          <p:cNvSpPr/>
          <p:nvPr/>
        </p:nvSpPr>
        <p:spPr>
          <a:xfrm>
            <a:off x="6189726" y="1864320"/>
            <a:ext cx="4630674"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توصيف معتمد ومعلن لجميع المقررات</a:t>
            </a:r>
            <a:r>
              <a:rPr lang="en-US" sz="1250" dirty="0">
                <a:solidFill>
                  <a:srgbClr val="13294B"/>
                </a:solidFill>
                <a:latin typeface="IBM Plex Sans Arabic" pitchFamily="34" charset="0"/>
                <a:ea typeface="IBM Plex Sans Arabic" pitchFamily="34" charset="-122"/>
                <a:cs typeface="IBM Plex Sans Arabic" pitchFamily="34" charset="-120"/>
              </a:rPr>
              <a:t> طبقًا للائحة البرنامج.‬</a:t>
            </a:r>
            <a:endParaRPr lang="en-US" sz="1250" dirty="0">
              <a:latin typeface="IBM Plex Sans Arabic" charset="0"/>
              <a:ea typeface="IBM Plex Sans Arabic" charset="0"/>
              <a:cs typeface="IBM Plex Sans Arabic" charset="0"/>
            </a:endParaRPr>
          </a:p>
        </p:txBody>
      </p:sp>
      <p:sp>
        <p:nvSpPr>
          <p:cNvPr id="9" name="Text 7"/>
          <p:cNvSpPr/>
          <p:nvPr/>
        </p:nvSpPr>
        <p:spPr>
          <a:xfrm>
            <a:off x="10922000" y="1864320"/>
            <a:ext cx="330200" cy="289520"/>
          </a:xfrm>
          <a:prstGeom prst="rect">
            <a:avLst/>
          </a:prstGeom>
          <a:noFill/>
          <a:ln/>
        </p:spPr>
        <p:txBody>
          <a:bodyPr wrap="square" lIns="0" tIns="0" rIns="0" bIns="0" rtlCol="0" anchor="t">
            <a:normAutofit/>
          </a:bodyPr>
          <a:lstStyle/>
          <a:p>
            <a:pPr algn="ctr" indent="0" marL="0">
              <a:lnSpc>
                <a:spcPts val="2080"/>
              </a:lnSpc>
              <a:buNone/>
            </a:pPr>
            <a:r>
              <a:rPr lang="en-US" sz="1600" b="1" dirty="0">
                <a:solidFill>
                  <a:srgbClr val="8A6A1F"/>
                </a:solidFill>
                <a:latin typeface="Cairo" pitchFamily="34" charset="0"/>
                <a:ea typeface="Cairo" pitchFamily="34" charset="-122"/>
                <a:cs typeface="Cairo" pitchFamily="34" charset="-120"/>
              </a:rPr>
              <a:t>7</a:t>
            </a:r>
            <a:endParaRPr lang="en-US" sz="1600" dirty="0">
              <a:latin typeface="Cairo" charset="0"/>
              <a:ea typeface="Cairo" charset="0"/>
              <a:cs typeface="Cairo" charset="0"/>
            </a:endParaRPr>
          </a:p>
        </p:txBody>
      </p:sp>
      <p:sp>
        <p:nvSpPr>
          <p:cNvPr id="10" name="Shape 8"/>
          <p:cNvSpPr/>
          <p:nvPr/>
        </p:nvSpPr>
        <p:spPr>
          <a:xfrm>
            <a:off x="812800" y="2357041"/>
            <a:ext cx="5207000" cy="704850"/>
          </a:xfrm>
          <a:prstGeom prst="roundRect">
            <a:avLst>
              <a:gd name="adj" fmla="val 14414"/>
            </a:avLst>
          </a:prstGeom>
          <a:solidFill>
            <a:srgbClr val="F3E7C6"/>
          </a:solidFill>
          <a:ln/>
        </p:spPr>
      </p:sp>
      <p:sp>
        <p:nvSpPr>
          <p:cNvPr id="11" name="Text 9"/>
          <p:cNvSpPr/>
          <p:nvPr/>
        </p:nvSpPr>
        <p:spPr>
          <a:xfrm>
            <a:off x="830326" y="2471341"/>
            <a:ext cx="4630674"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مصفوفات توافق</a:t>
            </a:r>
            <a:r>
              <a:rPr lang="en-US" sz="1250" dirty="0">
                <a:solidFill>
                  <a:srgbClr val="13294B"/>
                </a:solidFill>
                <a:latin typeface="IBM Plex Sans Arabic" pitchFamily="34" charset="0"/>
                <a:ea typeface="IBM Plex Sans Arabic" pitchFamily="34" charset="-122"/>
                <a:cs typeface="IBM Plex Sans Arabic" pitchFamily="34" charset="-120"/>
              </a:rPr>
              <a:t> لمخرجات البرنامج مع المعايير المتبناة، ومع المقررات، ومع طرق التعليم والتقييم.‬</a:t>
            </a:r>
            <a:endParaRPr lang="en-US" sz="1250" dirty="0">
              <a:latin typeface="IBM Plex Sans Arabic" charset="0"/>
              <a:ea typeface="IBM Plex Sans Arabic" charset="0"/>
              <a:cs typeface="IBM Plex Sans Arabic" charset="0"/>
            </a:endParaRPr>
          </a:p>
        </p:txBody>
      </p:sp>
      <p:sp>
        <p:nvSpPr>
          <p:cNvPr id="12" name="Text 10"/>
          <p:cNvSpPr/>
          <p:nvPr/>
        </p:nvSpPr>
        <p:spPr>
          <a:xfrm>
            <a:off x="5562600" y="2471341"/>
            <a:ext cx="330200" cy="289520"/>
          </a:xfrm>
          <a:prstGeom prst="rect">
            <a:avLst/>
          </a:prstGeom>
          <a:noFill/>
          <a:ln/>
        </p:spPr>
        <p:txBody>
          <a:bodyPr wrap="square" lIns="0" tIns="0" rIns="0" bIns="0" rtlCol="0" anchor="t">
            <a:normAutofit/>
          </a:bodyPr>
          <a:lstStyle/>
          <a:p>
            <a:pPr algn="ctr" indent="0" marL="0">
              <a:lnSpc>
                <a:spcPts val="2080"/>
              </a:lnSpc>
              <a:buNone/>
            </a:pPr>
            <a:r>
              <a:rPr lang="en-US" sz="1600" b="1" dirty="0">
                <a:solidFill>
                  <a:srgbClr val="8A6A1F"/>
                </a:solidFill>
                <a:latin typeface="Cairo" pitchFamily="34" charset="0"/>
                <a:ea typeface="Cairo" pitchFamily="34" charset="-122"/>
                <a:cs typeface="Cairo" pitchFamily="34" charset="-120"/>
              </a:rPr>
              <a:t>6</a:t>
            </a:r>
            <a:endParaRPr lang="en-US" sz="1600" dirty="0">
              <a:latin typeface="Cairo" charset="0"/>
              <a:ea typeface="Cairo" charset="0"/>
              <a:cs typeface="Cairo" charset="0"/>
            </a:endParaRPr>
          </a:p>
        </p:txBody>
      </p:sp>
      <p:sp>
        <p:nvSpPr>
          <p:cNvPr id="13" name="Shape 11"/>
          <p:cNvSpPr/>
          <p:nvPr/>
        </p:nvSpPr>
        <p:spPr>
          <a:xfrm>
            <a:off x="6172200" y="2357041"/>
            <a:ext cx="5207000" cy="704850"/>
          </a:xfrm>
          <a:prstGeom prst="roundRect">
            <a:avLst>
              <a:gd name="adj" fmla="val 14414"/>
            </a:avLst>
          </a:prstGeom>
          <a:solidFill>
            <a:srgbClr val="FFFDF8"/>
          </a:solidFill>
          <a:ln/>
        </p:spPr>
      </p:sp>
      <p:sp>
        <p:nvSpPr>
          <p:cNvPr id="14" name="Text 12"/>
          <p:cNvSpPr/>
          <p:nvPr/>
        </p:nvSpPr>
        <p:spPr>
          <a:xfrm>
            <a:off x="6189726" y="2471341"/>
            <a:ext cx="4630674"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‫توصيف معتمد ومعلن للبرنامج طبقًا للائحته المعتمدة.‬</a:t>
            </a:r>
            <a:endParaRPr lang="en-US" sz="1250" dirty="0">
              <a:latin typeface="IBM Plex Sans Arabic" charset="0"/>
              <a:ea typeface="IBM Plex Sans Arabic" charset="0"/>
              <a:cs typeface="IBM Plex Sans Arabic" charset="0"/>
            </a:endParaRPr>
          </a:p>
        </p:txBody>
      </p:sp>
      <p:sp>
        <p:nvSpPr>
          <p:cNvPr id="15" name="Text 13"/>
          <p:cNvSpPr/>
          <p:nvPr/>
        </p:nvSpPr>
        <p:spPr>
          <a:xfrm>
            <a:off x="10922000" y="2471341"/>
            <a:ext cx="330200" cy="289520"/>
          </a:xfrm>
          <a:prstGeom prst="rect">
            <a:avLst/>
          </a:prstGeom>
          <a:noFill/>
          <a:ln/>
        </p:spPr>
        <p:txBody>
          <a:bodyPr wrap="square" lIns="0" tIns="0" rIns="0" bIns="0" rtlCol="0" anchor="t">
            <a:normAutofit/>
          </a:bodyPr>
          <a:lstStyle/>
          <a:p>
            <a:pPr algn="ctr" indent="0" marL="0">
              <a:lnSpc>
                <a:spcPts val="2080"/>
              </a:lnSpc>
              <a:buNone/>
            </a:pPr>
            <a:r>
              <a:rPr lang="en-US" sz="1600" b="1" dirty="0">
                <a:solidFill>
                  <a:srgbClr val="1F7A8C"/>
                </a:solidFill>
                <a:latin typeface="Cairo" pitchFamily="34" charset="0"/>
                <a:ea typeface="Cairo" pitchFamily="34" charset="-122"/>
                <a:cs typeface="Cairo" pitchFamily="34" charset="-120"/>
              </a:rPr>
              <a:t>5</a:t>
            </a:r>
            <a:endParaRPr lang="en-US" sz="1600" dirty="0">
              <a:latin typeface="Cairo" charset="0"/>
              <a:ea typeface="Cairo" charset="0"/>
              <a:cs typeface="Cairo" charset="0"/>
            </a:endParaRPr>
          </a:p>
        </p:txBody>
      </p:sp>
      <p:sp>
        <p:nvSpPr>
          <p:cNvPr id="16" name="Shape 14"/>
          <p:cNvSpPr/>
          <p:nvPr/>
        </p:nvSpPr>
        <p:spPr>
          <a:xfrm>
            <a:off x="812800" y="3176191"/>
            <a:ext cx="5207000" cy="704850"/>
          </a:xfrm>
          <a:prstGeom prst="roundRect">
            <a:avLst>
              <a:gd name="adj" fmla="val 14414"/>
            </a:avLst>
          </a:prstGeom>
          <a:solidFill>
            <a:srgbClr val="FFFDF8"/>
          </a:solidFill>
          <a:ln/>
        </p:spPr>
      </p:sp>
      <p:sp>
        <p:nvSpPr>
          <p:cNvPr id="17" name="Text 15"/>
          <p:cNvSpPr/>
          <p:nvPr/>
        </p:nvSpPr>
        <p:spPr>
          <a:xfrm>
            <a:off x="830326" y="3290491"/>
            <a:ext cx="4630674"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‫استراتيجية معتمدة ومعلنة للتعليم والتعلم والتقييم تُراجع دوريًا.‬</a:t>
            </a:r>
            <a:endParaRPr lang="en-US" sz="1250" dirty="0">
              <a:latin typeface="IBM Plex Sans Arabic" charset="0"/>
              <a:ea typeface="IBM Plex Sans Arabic" charset="0"/>
              <a:cs typeface="IBM Plex Sans Arabic" charset="0"/>
            </a:endParaRPr>
          </a:p>
        </p:txBody>
      </p:sp>
      <p:sp>
        <p:nvSpPr>
          <p:cNvPr id="18" name="Text 16"/>
          <p:cNvSpPr/>
          <p:nvPr/>
        </p:nvSpPr>
        <p:spPr>
          <a:xfrm>
            <a:off x="5562600" y="3290491"/>
            <a:ext cx="330200" cy="289520"/>
          </a:xfrm>
          <a:prstGeom prst="rect">
            <a:avLst/>
          </a:prstGeom>
          <a:noFill/>
          <a:ln/>
        </p:spPr>
        <p:txBody>
          <a:bodyPr wrap="square" lIns="0" tIns="0" rIns="0" bIns="0" rtlCol="0" anchor="t">
            <a:normAutofit/>
          </a:bodyPr>
          <a:lstStyle/>
          <a:p>
            <a:pPr algn="ctr" indent="0" marL="0">
              <a:lnSpc>
                <a:spcPts val="2080"/>
              </a:lnSpc>
              <a:buNone/>
            </a:pPr>
            <a:r>
              <a:rPr lang="en-US" sz="1600" b="1" dirty="0">
                <a:solidFill>
                  <a:srgbClr val="1F7A8C"/>
                </a:solidFill>
                <a:latin typeface="Cairo" pitchFamily="34" charset="0"/>
                <a:ea typeface="Cairo" pitchFamily="34" charset="-122"/>
                <a:cs typeface="Cairo" pitchFamily="34" charset="-120"/>
              </a:rPr>
              <a:t>4</a:t>
            </a:r>
            <a:endParaRPr lang="en-US" sz="1600" dirty="0">
              <a:latin typeface="Cairo" charset="0"/>
              <a:ea typeface="Cairo" charset="0"/>
              <a:cs typeface="Cairo" charset="0"/>
            </a:endParaRPr>
          </a:p>
        </p:txBody>
      </p:sp>
      <p:sp>
        <p:nvSpPr>
          <p:cNvPr id="19" name="Shape 17"/>
          <p:cNvSpPr/>
          <p:nvPr/>
        </p:nvSpPr>
        <p:spPr>
          <a:xfrm>
            <a:off x="6172200" y="3176191"/>
            <a:ext cx="5207000" cy="704850"/>
          </a:xfrm>
          <a:prstGeom prst="roundRect">
            <a:avLst>
              <a:gd name="adj" fmla="val 14414"/>
            </a:avLst>
          </a:prstGeom>
          <a:solidFill>
            <a:srgbClr val="FFFDF8"/>
          </a:solidFill>
          <a:ln/>
        </p:spPr>
      </p:sp>
      <p:sp>
        <p:nvSpPr>
          <p:cNvPr id="20" name="Text 18"/>
          <p:cNvSpPr/>
          <p:nvPr/>
        </p:nvSpPr>
        <p:spPr>
          <a:xfrm>
            <a:off x="6189726" y="3290491"/>
            <a:ext cx="4630674"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‫هيكل متكامل يوازن بين النظري والتطبيقي، وبين المتطلبات العامة ومتطلبات التخصص.‬</a:t>
            </a:r>
            <a:endParaRPr lang="en-US" sz="1250" dirty="0">
              <a:latin typeface="IBM Plex Sans Arabic" charset="0"/>
              <a:ea typeface="IBM Plex Sans Arabic" charset="0"/>
              <a:cs typeface="IBM Plex Sans Arabic" charset="0"/>
            </a:endParaRPr>
          </a:p>
        </p:txBody>
      </p:sp>
      <p:sp>
        <p:nvSpPr>
          <p:cNvPr id="21" name="Text 19"/>
          <p:cNvSpPr/>
          <p:nvPr/>
        </p:nvSpPr>
        <p:spPr>
          <a:xfrm>
            <a:off x="10922000" y="3290491"/>
            <a:ext cx="330200" cy="289520"/>
          </a:xfrm>
          <a:prstGeom prst="rect">
            <a:avLst/>
          </a:prstGeom>
          <a:noFill/>
          <a:ln/>
        </p:spPr>
        <p:txBody>
          <a:bodyPr wrap="square" lIns="0" tIns="0" rIns="0" bIns="0" rtlCol="0" anchor="t">
            <a:normAutofit/>
          </a:bodyPr>
          <a:lstStyle/>
          <a:p>
            <a:pPr algn="ctr" indent="0" marL="0">
              <a:lnSpc>
                <a:spcPts val="2080"/>
              </a:lnSpc>
              <a:buNone/>
            </a:pPr>
            <a:r>
              <a:rPr lang="en-US" sz="1600" b="1" dirty="0">
                <a:solidFill>
                  <a:srgbClr val="1F7A8C"/>
                </a:solidFill>
                <a:latin typeface="Cairo" pitchFamily="34" charset="0"/>
                <a:ea typeface="Cairo" pitchFamily="34" charset="-122"/>
                <a:cs typeface="Cairo" pitchFamily="34" charset="-120"/>
              </a:rPr>
              <a:t>3</a:t>
            </a:r>
            <a:endParaRPr lang="en-US" sz="1600" dirty="0">
              <a:latin typeface="Cairo" charset="0"/>
              <a:ea typeface="Cairo" charset="0"/>
              <a:cs typeface="Cairo" charset="0"/>
            </a:endParaRPr>
          </a:p>
        </p:txBody>
      </p:sp>
      <p:sp>
        <p:nvSpPr>
          <p:cNvPr id="22" name="Shape 20"/>
          <p:cNvSpPr/>
          <p:nvPr/>
        </p:nvSpPr>
        <p:spPr>
          <a:xfrm>
            <a:off x="812800" y="3995341"/>
            <a:ext cx="5207000" cy="704850"/>
          </a:xfrm>
          <a:prstGeom prst="roundRect">
            <a:avLst>
              <a:gd name="adj" fmla="val 14414"/>
            </a:avLst>
          </a:prstGeom>
          <a:solidFill>
            <a:srgbClr val="FFFDF8"/>
          </a:solidFill>
          <a:ln/>
        </p:spPr>
      </p:sp>
      <p:sp>
        <p:nvSpPr>
          <p:cNvPr id="23" name="Text 21"/>
          <p:cNvSpPr/>
          <p:nvPr/>
        </p:nvSpPr>
        <p:spPr>
          <a:xfrm>
            <a:off x="830326" y="4109641"/>
            <a:ext cx="4630674"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‫أهداف عامة للبرنامج مرتبطة برسالته ومتسقة مع مواصفات الخريج في المعايير المتبناة.‬</a:t>
            </a:r>
            <a:endParaRPr lang="en-US" sz="1250" dirty="0">
              <a:latin typeface="IBM Plex Sans Arabic" charset="0"/>
              <a:ea typeface="IBM Plex Sans Arabic" charset="0"/>
              <a:cs typeface="IBM Plex Sans Arabic" charset="0"/>
            </a:endParaRPr>
          </a:p>
        </p:txBody>
      </p:sp>
      <p:sp>
        <p:nvSpPr>
          <p:cNvPr id="24" name="Text 22"/>
          <p:cNvSpPr/>
          <p:nvPr/>
        </p:nvSpPr>
        <p:spPr>
          <a:xfrm>
            <a:off x="5562600" y="4109641"/>
            <a:ext cx="330200" cy="289520"/>
          </a:xfrm>
          <a:prstGeom prst="rect">
            <a:avLst/>
          </a:prstGeom>
          <a:noFill/>
          <a:ln/>
        </p:spPr>
        <p:txBody>
          <a:bodyPr wrap="square" lIns="0" tIns="0" rIns="0" bIns="0" rtlCol="0" anchor="t">
            <a:normAutofit/>
          </a:bodyPr>
          <a:lstStyle/>
          <a:p>
            <a:pPr algn="ctr" indent="0" marL="0">
              <a:lnSpc>
                <a:spcPts val="2080"/>
              </a:lnSpc>
              <a:buNone/>
            </a:pPr>
            <a:r>
              <a:rPr lang="en-US" sz="1600" b="1" dirty="0">
                <a:solidFill>
                  <a:srgbClr val="1F7A8C"/>
                </a:solidFill>
                <a:latin typeface="Cairo" pitchFamily="34" charset="0"/>
                <a:ea typeface="Cairo" pitchFamily="34" charset="-122"/>
                <a:cs typeface="Cairo" pitchFamily="34" charset="-120"/>
              </a:rPr>
              <a:t>2</a:t>
            </a:r>
            <a:endParaRPr lang="en-US" sz="1600" dirty="0">
              <a:latin typeface="Cairo" charset="0"/>
              <a:ea typeface="Cairo" charset="0"/>
              <a:cs typeface="Cairo" charset="0"/>
            </a:endParaRPr>
          </a:p>
        </p:txBody>
      </p:sp>
      <p:sp>
        <p:nvSpPr>
          <p:cNvPr id="25" name="Shape 23"/>
          <p:cNvSpPr/>
          <p:nvPr/>
        </p:nvSpPr>
        <p:spPr>
          <a:xfrm>
            <a:off x="6172200" y="3995341"/>
            <a:ext cx="5207000" cy="704850"/>
          </a:xfrm>
          <a:prstGeom prst="roundRect">
            <a:avLst>
              <a:gd name="adj" fmla="val 14414"/>
            </a:avLst>
          </a:prstGeom>
          <a:solidFill>
            <a:srgbClr val="F3E7C6"/>
          </a:solidFill>
          <a:ln/>
        </p:spPr>
      </p:sp>
      <p:sp>
        <p:nvSpPr>
          <p:cNvPr id="26" name="Text 24"/>
          <p:cNvSpPr/>
          <p:nvPr/>
        </p:nvSpPr>
        <p:spPr>
          <a:xfrm>
            <a:off x="6189726" y="4109641"/>
            <a:ext cx="4630674"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تبنّي NARS</a:t>
            </a:r>
            <a:r>
              <a:rPr lang="en-US" sz="1250" dirty="0">
                <a:solidFill>
                  <a:srgbClr val="13294B"/>
                </a:solidFill>
                <a:latin typeface="IBM Plex Sans Arabic" pitchFamily="34" charset="0"/>
                <a:ea typeface="IBM Plex Sans Arabic" pitchFamily="34" charset="-122"/>
                <a:cs typeface="IBM Plex Sans Arabic" pitchFamily="34" charset="-120"/>
              </a:rPr>
              <a:t> (أو معايير تقرها الهيئة) عبر المجالس الرسمية، والتوعية بها لجميع الأطراف.‬</a:t>
            </a:r>
            <a:endParaRPr lang="en-US" sz="1250" dirty="0">
              <a:latin typeface="IBM Plex Sans Arabic" charset="0"/>
              <a:ea typeface="IBM Plex Sans Arabic" charset="0"/>
              <a:cs typeface="IBM Plex Sans Arabic" charset="0"/>
            </a:endParaRPr>
          </a:p>
        </p:txBody>
      </p:sp>
      <p:sp>
        <p:nvSpPr>
          <p:cNvPr id="27" name="Text 25"/>
          <p:cNvSpPr/>
          <p:nvPr/>
        </p:nvSpPr>
        <p:spPr>
          <a:xfrm>
            <a:off x="10922000" y="4109641"/>
            <a:ext cx="330200" cy="289520"/>
          </a:xfrm>
          <a:prstGeom prst="rect">
            <a:avLst/>
          </a:prstGeom>
          <a:noFill/>
          <a:ln/>
        </p:spPr>
        <p:txBody>
          <a:bodyPr wrap="square" lIns="0" tIns="0" rIns="0" bIns="0" rtlCol="0" anchor="t">
            <a:normAutofit/>
          </a:bodyPr>
          <a:lstStyle/>
          <a:p>
            <a:pPr algn="ctr" indent="0" marL="0">
              <a:lnSpc>
                <a:spcPts val="2080"/>
              </a:lnSpc>
              <a:buNone/>
            </a:pPr>
            <a:r>
              <a:rPr lang="en-US" sz="1600" b="1" dirty="0">
                <a:solidFill>
                  <a:srgbClr val="8A6A1F"/>
                </a:solidFill>
                <a:latin typeface="Cairo" pitchFamily="34" charset="0"/>
                <a:ea typeface="Cairo" pitchFamily="34" charset="-122"/>
                <a:cs typeface="Cairo" pitchFamily="34" charset="-120"/>
              </a:rPr>
              <a:t>1</a:t>
            </a:r>
            <a:endParaRPr lang="en-US" sz="1600" dirty="0">
              <a:latin typeface="Cairo" charset="0"/>
              <a:ea typeface="Cairo" charset="0"/>
              <a:cs typeface="Cairo" charset="0"/>
            </a:endParaRPr>
          </a:p>
        </p:txBody>
      </p:sp>
      <p:sp>
        <p:nvSpPr>
          <p:cNvPr id="28" name="Text 26"/>
          <p:cNvSpPr/>
          <p:nvPr/>
        </p:nvSpPr>
        <p:spPr>
          <a:xfrm>
            <a:off x="495808" y="4877991"/>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8A6A1F"/>
                </a:solidFill>
                <a:latin typeface="IBM Plex Sans Arabic" pitchFamily="34" charset="0"/>
                <a:ea typeface="IBM Plex Sans Arabic" pitchFamily="34" charset="-122"/>
                <a:cs typeface="IBM Plex Sans Arabic" pitchFamily="34" charset="-120"/>
              </a:rPr>
              <a:t>‫المؤشرات المظللة بالذهبي (1 و6 و7) هي جوهر التطبيق على المقررات في هذا العرض.‬</a:t>
            </a:r>
            <a:endParaRPr lang="en-US" sz="1200" dirty="0">
              <a:latin typeface="IBM Plex Sans Arabic" charset="0"/>
              <a:ea typeface="IBM Plex Sans Arabic" charset="0"/>
              <a:cs typeface="IBM Plex Sans Arabic" charset="0"/>
            </a:endParaRPr>
          </a:p>
        </p:txBody>
      </p:sp>
      <p:sp>
        <p:nvSpPr>
          <p:cNvPr id="29" name="Text 27"/>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30" name="Text 28"/>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09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الثاني · المعياران الثالث والسابع‬</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‫من التدريس إلى الدليل: التقييم والتقارير‬</a:t>
            </a:r>
            <a:endParaRPr lang="en-US" sz="3000" dirty="0">
              <a:latin typeface="Cairo" charset="0"/>
              <a:ea typeface="Cairo" charset="0"/>
              <a:cs typeface="Cairo" charset="0"/>
            </a:endParaRPr>
          </a:p>
        </p:txBody>
      </p:sp>
      <p:sp>
        <p:nvSpPr>
          <p:cNvPr id="4" name="Shape 2"/>
          <p:cNvSpPr/>
          <p:nvPr/>
        </p:nvSpPr>
        <p:spPr>
          <a:xfrm>
            <a:off x="815975" y="1778595"/>
            <a:ext cx="5175250" cy="2651323"/>
          </a:xfrm>
          <a:prstGeom prst="roundRect">
            <a:avLst>
              <a:gd name="adj" fmla="val 4191"/>
            </a:avLst>
          </a:prstGeom>
          <a:solidFill>
            <a:srgbClr val="FFFDF8"/>
          </a:solidFill>
          <a:ln w="6350">
            <a:solidFill>
              <a:srgbClr val="E2DDD0"/>
            </a:solidFill>
            <a:prstDash val="solid"/>
          </a:ln>
        </p:spPr>
      </p:sp>
      <p:sp>
        <p:nvSpPr>
          <p:cNvPr id="5" name="Text 3"/>
          <p:cNvSpPr/>
          <p:nvPr/>
        </p:nvSpPr>
        <p:spPr>
          <a:xfrm>
            <a:off x="904155" y="1982856"/>
            <a:ext cx="4857411"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‫المعيار 7 · ضمان وتقويم البرنامج‬</a:t>
            </a:r>
            <a:endParaRPr lang="en-US" sz="1700" dirty="0">
              <a:latin typeface="Cairo" charset="0"/>
              <a:ea typeface="Cairo" charset="0"/>
              <a:cs typeface="Cairo" charset="0"/>
            </a:endParaRPr>
          </a:p>
        </p:txBody>
      </p:sp>
      <p:sp>
        <p:nvSpPr>
          <p:cNvPr id="6" name="Text 4"/>
          <p:cNvSpPr/>
          <p:nvPr/>
        </p:nvSpPr>
        <p:spPr>
          <a:xfrm>
            <a:off x="904155" y="2352415"/>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نظام داخلي للجودة تابع لوحدة ضمان الجودة بالكلية‬</a:t>
            </a:r>
            <a:endParaRPr lang="en-US" sz="1250" dirty="0">
              <a:latin typeface="IBM Plex Sans Arabic" charset="0"/>
              <a:ea typeface="IBM Plex Sans Arabic" charset="0"/>
              <a:cs typeface="IBM Plex Sans Arabic" charset="0"/>
            </a:endParaRPr>
          </a:p>
        </p:txBody>
      </p:sp>
      <p:sp>
        <p:nvSpPr>
          <p:cNvPr id="7" name="Text 5"/>
          <p:cNvSpPr/>
          <p:nvPr/>
        </p:nvSpPr>
        <p:spPr>
          <a:xfrm>
            <a:off x="904155" y="2679440"/>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تغذية راجعة دورية من الطلاب وأعضاء هيئة التدريس‬</a:t>
            </a:r>
            <a:endParaRPr lang="en-US" sz="1250" dirty="0">
              <a:latin typeface="IBM Plex Sans Arabic" charset="0"/>
              <a:ea typeface="IBM Plex Sans Arabic" charset="0"/>
              <a:cs typeface="IBM Plex Sans Arabic" charset="0"/>
            </a:endParaRPr>
          </a:p>
        </p:txBody>
      </p:sp>
      <p:sp>
        <p:nvSpPr>
          <p:cNvPr id="8" name="Text 6"/>
          <p:cNvSpPr/>
          <p:nvPr/>
        </p:nvSpPr>
        <p:spPr>
          <a:xfrm>
            <a:off x="904155" y="3006465"/>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تغذية راجعة من الخريجين وجهات التوظيف‬</a:t>
            </a:r>
            <a:endParaRPr lang="en-US" sz="1250" dirty="0">
              <a:latin typeface="IBM Plex Sans Arabic" charset="0"/>
              <a:ea typeface="IBM Plex Sans Arabic" charset="0"/>
              <a:cs typeface="IBM Plex Sans Arabic" charset="0"/>
            </a:endParaRPr>
          </a:p>
        </p:txBody>
      </p:sp>
      <p:sp>
        <p:nvSpPr>
          <p:cNvPr id="9" name="Text 7"/>
          <p:cNvSpPr/>
          <p:nvPr/>
        </p:nvSpPr>
        <p:spPr>
          <a:xfrm>
            <a:off x="904155" y="3333490"/>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a:t>
            </a:r>
            <a:r>
              <a:rPr lang="en-US" sz="1250" b="1" dirty="0">
                <a:solidFill>
                  <a:srgbClr val="3D4A5C"/>
                </a:solidFill>
                <a:latin typeface="IBM Plex Sans Arabic" pitchFamily="34" charset="0"/>
                <a:ea typeface="IBM Plex Sans Arabic" pitchFamily="34" charset="-122"/>
                <a:cs typeface="IBM Plex Sans Arabic" pitchFamily="34" charset="-120"/>
              </a:rPr>
              <a:t>تقارير دورية للمقررات</a:t>
            </a:r>
            <a:r>
              <a:rPr lang="en-US" sz="1250" dirty="0">
                <a:solidFill>
                  <a:srgbClr val="3D4A5C"/>
                </a:solidFill>
                <a:latin typeface="IBM Plex Sans Arabic" pitchFamily="34" charset="0"/>
                <a:ea typeface="IBM Plex Sans Arabic" pitchFamily="34" charset="-122"/>
                <a:cs typeface="IBM Plex Sans Arabic" pitchFamily="34" charset="-120"/>
              </a:rPr>
              <a:t>: الالتزام بالتوصيف وتحليل النتائج‬</a:t>
            </a:r>
            <a:endParaRPr lang="en-US" sz="1250" dirty="0">
              <a:latin typeface="IBM Plex Sans Arabic" charset="0"/>
              <a:ea typeface="IBM Plex Sans Arabic" charset="0"/>
              <a:cs typeface="IBM Plex Sans Arabic" charset="0"/>
            </a:endParaRPr>
          </a:p>
        </p:txBody>
      </p:sp>
      <p:sp>
        <p:nvSpPr>
          <p:cNvPr id="10" name="Text 8"/>
          <p:cNvSpPr/>
          <p:nvPr/>
        </p:nvSpPr>
        <p:spPr>
          <a:xfrm>
            <a:off x="904155" y="3660515"/>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a:t>
            </a:r>
            <a:r>
              <a:rPr lang="en-US" sz="1250" b="1" dirty="0">
                <a:solidFill>
                  <a:srgbClr val="3D4A5C"/>
                </a:solidFill>
                <a:latin typeface="IBM Plex Sans Arabic" pitchFamily="34" charset="0"/>
                <a:ea typeface="IBM Plex Sans Arabic" pitchFamily="34" charset="-122"/>
                <a:cs typeface="IBM Plex Sans Arabic" pitchFamily="34" charset="-120"/>
              </a:rPr>
              <a:t>تقرير سنوي للبرنامج</a:t>
            </a:r>
            <a:r>
              <a:rPr lang="en-US" sz="1250" dirty="0">
                <a:solidFill>
                  <a:srgbClr val="3D4A5C"/>
                </a:solidFill>
                <a:latin typeface="IBM Plex Sans Arabic" pitchFamily="34" charset="0"/>
                <a:ea typeface="IBM Plex Sans Arabic" pitchFamily="34" charset="-122"/>
                <a:cs typeface="IBM Plex Sans Arabic" pitchFamily="34" charset="-120"/>
              </a:rPr>
              <a:t> يقيس اكتساب المخرجات والجدارات‬</a:t>
            </a:r>
            <a:endParaRPr lang="en-US" sz="1250" dirty="0">
              <a:latin typeface="IBM Plex Sans Arabic" charset="0"/>
              <a:ea typeface="IBM Plex Sans Arabic" charset="0"/>
              <a:cs typeface="IBM Plex Sans Arabic" charset="0"/>
            </a:endParaRPr>
          </a:p>
        </p:txBody>
      </p:sp>
      <p:sp>
        <p:nvSpPr>
          <p:cNvPr id="11" name="Text 9"/>
          <p:cNvSpPr/>
          <p:nvPr/>
        </p:nvSpPr>
        <p:spPr>
          <a:xfrm>
            <a:off x="904155" y="3987540"/>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متابعة مردود خطط التعزيز والتحسين دوريًا‬</a:t>
            </a:r>
            <a:endParaRPr lang="en-US" sz="1250" dirty="0">
              <a:latin typeface="IBM Plex Sans Arabic" charset="0"/>
              <a:ea typeface="IBM Plex Sans Arabic" charset="0"/>
              <a:cs typeface="IBM Plex Sans Arabic" charset="0"/>
            </a:endParaRPr>
          </a:p>
        </p:txBody>
      </p:sp>
      <p:sp>
        <p:nvSpPr>
          <p:cNvPr id="12" name="Shape 10"/>
          <p:cNvSpPr/>
          <p:nvPr/>
        </p:nvSpPr>
        <p:spPr>
          <a:xfrm>
            <a:off x="6200775" y="1778595"/>
            <a:ext cx="5175250" cy="2651323"/>
          </a:xfrm>
          <a:prstGeom prst="roundRect">
            <a:avLst>
              <a:gd name="adj" fmla="val 4191"/>
            </a:avLst>
          </a:prstGeom>
          <a:solidFill>
            <a:srgbClr val="FFFDF8"/>
          </a:solidFill>
          <a:ln w="6350">
            <a:solidFill>
              <a:srgbClr val="E2DDD0"/>
            </a:solidFill>
            <a:prstDash val="solid"/>
          </a:ln>
        </p:spPr>
      </p:sp>
      <p:sp>
        <p:nvSpPr>
          <p:cNvPr id="13" name="Text 11"/>
          <p:cNvSpPr/>
          <p:nvPr/>
        </p:nvSpPr>
        <p:spPr>
          <a:xfrm>
            <a:off x="6288955" y="1982856"/>
            <a:ext cx="4857411"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‫المعيار 3 · التعليم والتعلم والتقييم‬</a:t>
            </a:r>
            <a:endParaRPr lang="en-US" sz="1700" dirty="0">
              <a:latin typeface="Cairo" charset="0"/>
              <a:ea typeface="Cairo" charset="0"/>
              <a:cs typeface="Cairo" charset="0"/>
            </a:endParaRPr>
          </a:p>
        </p:txBody>
      </p:sp>
      <p:sp>
        <p:nvSpPr>
          <p:cNvPr id="14" name="Text 12"/>
          <p:cNvSpPr/>
          <p:nvPr/>
        </p:nvSpPr>
        <p:spPr>
          <a:xfrm>
            <a:off x="6288955" y="2352415"/>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طرق تعليم متنوعة تحقق المخرجات كما وردت بالتوصيف‬</a:t>
            </a:r>
            <a:endParaRPr lang="en-US" sz="1250" dirty="0">
              <a:latin typeface="IBM Plex Sans Arabic" charset="0"/>
              <a:ea typeface="IBM Plex Sans Arabic" charset="0"/>
              <a:cs typeface="IBM Plex Sans Arabic" charset="0"/>
            </a:endParaRPr>
          </a:p>
        </p:txBody>
      </p:sp>
      <p:sp>
        <p:nvSpPr>
          <p:cNvPr id="15" name="Text 13"/>
          <p:cNvSpPr/>
          <p:nvPr/>
        </p:nvSpPr>
        <p:spPr>
          <a:xfrm>
            <a:off x="6288955" y="2679440"/>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تعلم نشط ينمّي مهارات التفكير العليا والتوظف وريادة الأعمال‬</a:t>
            </a:r>
            <a:endParaRPr lang="en-US" sz="1250" dirty="0">
              <a:latin typeface="IBM Plex Sans Arabic" charset="0"/>
              <a:ea typeface="IBM Plex Sans Arabic" charset="0"/>
              <a:cs typeface="IBM Plex Sans Arabic" charset="0"/>
            </a:endParaRPr>
          </a:p>
        </p:txBody>
      </p:sp>
      <p:sp>
        <p:nvSpPr>
          <p:cNvPr id="16" name="Text 14"/>
          <p:cNvSpPr/>
          <p:nvPr/>
        </p:nvSpPr>
        <p:spPr>
          <a:xfrm>
            <a:off x="6288955" y="3006465"/>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تقييم متنوع بدرجات متوازنة متفقة مع اللائحة والتوصيف‬</a:t>
            </a:r>
            <a:endParaRPr lang="en-US" sz="1250" dirty="0">
              <a:latin typeface="IBM Plex Sans Arabic" charset="0"/>
              <a:ea typeface="IBM Plex Sans Arabic" charset="0"/>
              <a:cs typeface="IBM Plex Sans Arabic" charset="0"/>
            </a:endParaRPr>
          </a:p>
        </p:txBody>
      </p:sp>
      <p:sp>
        <p:nvSpPr>
          <p:cNvPr id="17" name="Text 15"/>
          <p:cNvSpPr/>
          <p:nvPr/>
        </p:nvSpPr>
        <p:spPr>
          <a:xfrm>
            <a:off x="6288955" y="3333490"/>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آلية لوضع الامتحانات والتحقق من تغطيتها للمحتوى والمخرجات‬</a:t>
            </a:r>
            <a:endParaRPr lang="en-US" sz="1250" dirty="0">
              <a:latin typeface="IBM Plex Sans Arabic" charset="0"/>
              <a:ea typeface="IBM Plex Sans Arabic" charset="0"/>
              <a:cs typeface="IBM Plex Sans Arabic" charset="0"/>
            </a:endParaRPr>
          </a:p>
        </p:txBody>
      </p:sp>
      <p:sp>
        <p:nvSpPr>
          <p:cNvPr id="18" name="Text 16"/>
          <p:cNvSpPr/>
          <p:nvPr/>
        </p:nvSpPr>
        <p:spPr>
          <a:xfrm>
            <a:off x="6288955" y="3660515"/>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تحليل نتائج التقييم ومناقشتها في المجالس للتطوير‬</a:t>
            </a:r>
            <a:endParaRPr lang="en-US" sz="1250" dirty="0">
              <a:latin typeface="IBM Plex Sans Arabic" charset="0"/>
              <a:ea typeface="IBM Plex Sans Arabic" charset="0"/>
              <a:cs typeface="IBM Plex Sans Arabic" charset="0"/>
            </a:endParaRPr>
          </a:p>
        </p:txBody>
      </p:sp>
      <p:sp>
        <p:nvSpPr>
          <p:cNvPr id="19" name="Text 17"/>
          <p:cNvSpPr/>
          <p:nvPr/>
        </p:nvSpPr>
        <p:spPr>
          <a:xfrm>
            <a:off x="6288955" y="3987540"/>
            <a:ext cx="4857411"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 تغذية راجعة للطلاب وقواعد معلنة للتظلمات‬</a:t>
            </a:r>
            <a:endParaRPr lang="en-US" sz="1250" dirty="0">
              <a:latin typeface="IBM Plex Sans Arabic" charset="0"/>
              <a:ea typeface="IBM Plex Sans Arabic" charset="0"/>
              <a:cs typeface="IBM Plex Sans Arabic" charset="0"/>
            </a:endParaRPr>
          </a:p>
        </p:txBody>
      </p:sp>
      <p:sp>
        <p:nvSpPr>
          <p:cNvPr id="20" name="Text 18"/>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21" name="Text 19"/>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10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الثالث · المعايير القومية الأكاديمية المرجعية‬</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‫ما هي NARS؟‬</a:t>
            </a:r>
            <a:endParaRPr lang="en-US" sz="3000" dirty="0">
              <a:latin typeface="Cairo" charset="0"/>
              <a:ea typeface="Cairo" charset="0"/>
              <a:cs typeface="Cairo" charset="0"/>
            </a:endParaRPr>
          </a:p>
        </p:txBody>
      </p:sp>
      <p:sp>
        <p:nvSpPr>
          <p:cNvPr id="4" name="Shape 2"/>
          <p:cNvSpPr/>
          <p:nvPr/>
        </p:nvSpPr>
        <p:spPr>
          <a:xfrm>
            <a:off x="815975" y="1803995"/>
            <a:ext cx="5015574" cy="2519826"/>
          </a:xfrm>
          <a:prstGeom prst="roundRect">
            <a:avLst>
              <a:gd name="adj" fmla="val 4914"/>
            </a:avLst>
          </a:prstGeom>
          <a:solidFill>
            <a:srgbClr val="FFFDF8"/>
          </a:solidFill>
          <a:ln w="6350">
            <a:solidFill>
              <a:srgbClr val="E2DDD0"/>
            </a:solidFill>
            <a:prstDash val="solid"/>
          </a:ln>
        </p:spPr>
      </p:sp>
      <p:sp>
        <p:nvSpPr>
          <p:cNvPr id="5" name="Text 3"/>
          <p:cNvSpPr/>
          <p:nvPr/>
        </p:nvSpPr>
        <p:spPr>
          <a:xfrm>
            <a:off x="908946" y="2008256"/>
            <a:ext cx="4692945" cy="299707"/>
          </a:xfrm>
          <a:prstGeom prst="rect">
            <a:avLst/>
          </a:prstGeom>
          <a:noFill/>
          <a:ln/>
        </p:spPr>
        <p:txBody>
          <a:bodyPr wrap="square" lIns="0" tIns="0" rIns="0" bIns="0" rtlCol="0" anchor="t">
            <a:normAutofit/>
          </a:bodyPr>
          <a:lstStyle/>
          <a:p>
            <a:pPr algn="r" indent="0" marL="0">
              <a:lnSpc>
                <a:spcPts val="2160"/>
              </a:lnSpc>
              <a:buNone/>
            </a:pPr>
            <a:r>
              <a:rPr lang="en-US" sz="1600" b="1" dirty="0">
                <a:solidFill>
                  <a:srgbClr val="13294B"/>
                </a:solidFill>
                <a:latin typeface="Cairo" pitchFamily="34" charset="0"/>
                <a:ea typeface="Cairo" pitchFamily="34" charset="-122"/>
                <a:cs typeface="Cairo" pitchFamily="34" charset="-120"/>
              </a:rPr>
              <a:t>‫برامج قطاع الحاسبات والمعلومات في NARS‬</a:t>
            </a:r>
            <a:endParaRPr lang="en-US" sz="1600" dirty="0">
              <a:latin typeface="Cairo" charset="0"/>
              <a:ea typeface="Cairo" charset="0"/>
              <a:cs typeface="Cairo" charset="0"/>
            </a:endParaRPr>
          </a:p>
        </p:txBody>
      </p:sp>
      <p:sp>
        <p:nvSpPr>
          <p:cNvPr id="6" name="Text 4"/>
          <p:cNvSpPr/>
          <p:nvPr/>
        </p:nvSpPr>
        <p:spPr>
          <a:xfrm>
            <a:off x="1045633" y="2409565"/>
            <a:ext cx="1273638" cy="332714"/>
          </a:xfrm>
          <a:prstGeom prst="roundRect">
            <a:avLst>
              <a:gd name="adj" fmla="val 50000"/>
            </a:avLst>
          </a:prstGeom>
          <a:solidFill>
            <a:srgbClr val="ECE8DD"/>
          </a:solidFill>
          <a:ln/>
        </p:spPr>
        <p:txBody>
          <a:bodyPr wrap="none" lIns="0" tIns="0" rIns="0" bIns="0" rtlCol="0" anchor="ctr">
            <a:normAutofit/>
          </a:bodyPr>
          <a:lstStyle/>
          <a:p>
            <a:pPr algn="ct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‫هندسة الحاسب‬</a:t>
            </a:r>
            <a:endParaRPr lang="en-US" sz="1300" dirty="0">
              <a:latin typeface="IBM Plex Sans Arabic" charset="0"/>
              <a:ea typeface="IBM Plex Sans Arabic" charset="0"/>
              <a:cs typeface="IBM Plex Sans Arabic" charset="0"/>
            </a:endParaRPr>
          </a:p>
        </p:txBody>
      </p:sp>
      <p:sp>
        <p:nvSpPr>
          <p:cNvPr id="7" name="Text 5"/>
          <p:cNvSpPr/>
          <p:nvPr/>
        </p:nvSpPr>
        <p:spPr>
          <a:xfrm>
            <a:off x="2395471" y="2409565"/>
            <a:ext cx="1362670" cy="332714"/>
          </a:xfrm>
          <a:prstGeom prst="roundRect">
            <a:avLst>
              <a:gd name="adj" fmla="val 50000"/>
            </a:avLst>
          </a:prstGeom>
          <a:solidFill>
            <a:srgbClr val="ECE8DD"/>
          </a:solidFill>
          <a:ln/>
        </p:spPr>
        <p:txBody>
          <a:bodyPr wrap="none" lIns="0" tIns="0" rIns="0" bIns="0" rtlCol="0" anchor="ctr">
            <a:normAutofit/>
          </a:bodyPr>
          <a:lstStyle/>
          <a:p>
            <a:pPr algn="ct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‫هندسة البرمجيات‬</a:t>
            </a:r>
            <a:endParaRPr lang="en-US" sz="1300" dirty="0">
              <a:latin typeface="IBM Plex Sans Arabic" charset="0"/>
              <a:ea typeface="IBM Plex Sans Arabic" charset="0"/>
              <a:cs typeface="IBM Plex Sans Arabic" charset="0"/>
            </a:endParaRPr>
          </a:p>
        </p:txBody>
      </p:sp>
      <p:sp>
        <p:nvSpPr>
          <p:cNvPr id="8" name="Text 6"/>
          <p:cNvSpPr/>
          <p:nvPr/>
        </p:nvSpPr>
        <p:spPr>
          <a:xfrm>
            <a:off x="3834342" y="2409565"/>
            <a:ext cx="1515203" cy="332714"/>
          </a:xfrm>
          <a:prstGeom prst="roundRect">
            <a:avLst>
              <a:gd name="adj" fmla="val 50000"/>
            </a:avLst>
          </a:prstGeom>
          <a:solidFill>
            <a:srgbClr val="ECE8DD"/>
          </a:solidFill>
          <a:ln/>
        </p:spPr>
        <p:txBody>
          <a:bodyPr wrap="none" lIns="0" tIns="0" rIns="0" bIns="0" rtlCol="0" anchor="ctr">
            <a:normAutofit/>
          </a:bodyPr>
          <a:lstStyle/>
          <a:p>
            <a:pPr algn="ct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‫تكنولوجيا المعلومات‬</a:t>
            </a:r>
            <a:endParaRPr lang="en-US" sz="1300" dirty="0">
              <a:latin typeface="IBM Plex Sans Arabic" charset="0"/>
              <a:ea typeface="IBM Plex Sans Arabic" charset="0"/>
              <a:cs typeface="IBM Plex Sans Arabic" charset="0"/>
            </a:endParaRPr>
          </a:p>
        </p:txBody>
      </p:sp>
      <p:sp>
        <p:nvSpPr>
          <p:cNvPr id="9" name="Text 7"/>
          <p:cNvSpPr/>
          <p:nvPr/>
        </p:nvSpPr>
        <p:spPr>
          <a:xfrm>
            <a:off x="1045633" y="2818476"/>
            <a:ext cx="1216356" cy="332714"/>
          </a:xfrm>
          <a:prstGeom prst="roundRect">
            <a:avLst>
              <a:gd name="adj" fmla="val 50000"/>
            </a:avLst>
          </a:prstGeom>
          <a:solidFill>
            <a:srgbClr val="ECE8DD"/>
          </a:solidFill>
          <a:ln/>
        </p:spPr>
        <p:txBody>
          <a:bodyPr wrap="none" lIns="0" tIns="0" rIns="0" bIns="0" rtlCol="0" anchor="ctr">
            <a:normAutofit/>
          </a:bodyPr>
          <a:lstStyle/>
          <a:p>
            <a:pPr algn="ct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‫نظم المعلومات‬</a:t>
            </a:r>
            <a:endParaRPr lang="en-US" sz="1300" dirty="0">
              <a:latin typeface="IBM Plex Sans Arabic" charset="0"/>
              <a:ea typeface="IBM Plex Sans Arabic" charset="0"/>
              <a:cs typeface="IBM Plex Sans Arabic" charset="0"/>
            </a:endParaRPr>
          </a:p>
        </p:txBody>
      </p:sp>
      <p:sp>
        <p:nvSpPr>
          <p:cNvPr id="10" name="Text 8"/>
          <p:cNvSpPr/>
          <p:nvPr/>
        </p:nvSpPr>
        <p:spPr>
          <a:xfrm>
            <a:off x="2338189" y="2818476"/>
            <a:ext cx="1854002" cy="332714"/>
          </a:xfrm>
          <a:prstGeom prst="roundRect">
            <a:avLst>
              <a:gd name="adj" fmla="val 50000"/>
            </a:avLst>
          </a:prstGeom>
          <a:solidFill>
            <a:srgbClr val="1F6E86"/>
          </a:solidFill>
          <a:ln/>
        </p:spPr>
        <p:txBody>
          <a:bodyPr wrap="none" lIns="0" tIns="0" rIns="0" bIns="0" rtlCol="0" anchor="ctr">
            <a:normAutofit/>
          </a:bodyPr>
          <a:lstStyle/>
          <a:p>
            <a:pPr algn="ctr" indent="0" marL="0">
              <a:lnSpc>
                <a:spcPts val="1820"/>
              </a:lnSpc>
              <a:buNone/>
            </a:pPr>
            <a:r>
              <a:rPr lang="en-US" sz="1300" b="1" dirty="0">
                <a:solidFill>
                  <a:srgbClr val="FBF8F0"/>
                </a:solidFill>
                <a:latin typeface="IBM Plex Sans Arabic" pitchFamily="34" charset="0"/>
                <a:ea typeface="IBM Plex Sans Arabic" pitchFamily="34" charset="-122"/>
                <a:cs typeface="IBM Plex Sans Arabic" pitchFamily="34" charset="-120"/>
              </a:rPr>
              <a:t>‫علوم الحاسب – برنامجنا‬</a:t>
            </a:r>
            <a:endParaRPr lang="en-US" sz="1300" dirty="0">
              <a:latin typeface="IBM Plex Sans Arabic" charset="0"/>
              <a:ea typeface="IBM Plex Sans Arabic" charset="0"/>
              <a:cs typeface="IBM Plex Sans Arabic" charset="0"/>
            </a:endParaRPr>
          </a:p>
        </p:txBody>
      </p:sp>
      <p:sp>
        <p:nvSpPr>
          <p:cNvPr id="11" name="Text 9"/>
          <p:cNvSpPr/>
          <p:nvPr/>
        </p:nvSpPr>
        <p:spPr>
          <a:xfrm>
            <a:off x="908946" y="3278188"/>
            <a:ext cx="4692945"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‫إضافة إلى برامج بينية، منها: الحوسبة العلمية، والمعلوماتية الحيوية، والمعلوماتية الطبية، والألعاب والرسوم المتحركة، وتقنيات الشبكات.‬</a:t>
            </a:r>
            <a:endParaRPr lang="en-US" sz="1250" dirty="0">
              <a:latin typeface="IBM Plex Sans Arabic" charset="0"/>
              <a:ea typeface="IBM Plex Sans Arabic" charset="0"/>
              <a:cs typeface="IBM Plex Sans Arabic" charset="0"/>
            </a:endParaRPr>
          </a:p>
        </p:txBody>
      </p:sp>
      <p:sp>
        <p:nvSpPr>
          <p:cNvPr id="12" name="Text 10"/>
          <p:cNvSpPr/>
          <p:nvPr/>
        </p:nvSpPr>
        <p:spPr>
          <a:xfrm>
            <a:off x="908946" y="3881438"/>
            <a:ext cx="4692945"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‫برنامج علوم الحاسب يتميز بالتركيز على الأسس العلمية للحوسبة.‬</a:t>
            </a:r>
            <a:endParaRPr lang="en-US" sz="1250" dirty="0">
              <a:latin typeface="IBM Plex Sans Arabic" charset="0"/>
              <a:ea typeface="IBM Plex Sans Arabic" charset="0"/>
              <a:cs typeface="IBM Plex Sans Arabic" charset="0"/>
            </a:endParaRPr>
          </a:p>
        </p:txBody>
      </p:sp>
      <p:sp>
        <p:nvSpPr>
          <p:cNvPr id="13" name="Text 11"/>
          <p:cNvSpPr/>
          <p:nvPr/>
        </p:nvSpPr>
        <p:spPr>
          <a:xfrm>
            <a:off x="5982334" y="1800820"/>
            <a:ext cx="5396867" cy="1147366"/>
          </a:xfrm>
          <a:prstGeom prst="rect">
            <a:avLst/>
          </a:prstGeom>
          <a:noFill/>
          <a:ln/>
        </p:spPr>
        <p:txBody>
          <a:bodyPr wrap="square" lIns="0" tIns="0" rIns="0" bIns="0" rtlCol="0" anchor="t">
            <a:normAutofit/>
          </a:bodyPr>
          <a:lstStyle/>
          <a:p>
            <a:pPr algn="r" indent="0" marL="0">
              <a:lnSpc>
                <a:spcPts val="2945"/>
              </a:lnSpc>
              <a:buNone/>
            </a:pPr>
            <a:r>
              <a:rPr lang="en-US" sz="1900" b="1" dirty="0">
                <a:solidFill>
                  <a:srgbClr val="13294B"/>
                </a:solidFill>
                <a:latin typeface="Cairo" pitchFamily="34" charset="0"/>
                <a:ea typeface="Cairo" pitchFamily="34" charset="-122"/>
                <a:cs typeface="Cairo" pitchFamily="34" charset="-120"/>
              </a:rPr>
              <a:t>‫نقاط مرجعية تضعها الهيئة القومية لضمان جودة التعليم والاعتماد، تحدد الحد الأدنى من المعارف والمهارات المتوقعة من خريج قطاع دراسي معيّن.‬</a:t>
            </a:r>
            <a:endParaRPr lang="en-US" sz="1900" dirty="0">
              <a:latin typeface="Cairo" charset="0"/>
              <a:ea typeface="Cairo" charset="0"/>
              <a:cs typeface="Cairo" charset="0"/>
            </a:endParaRPr>
          </a:p>
        </p:txBody>
      </p:sp>
      <p:sp>
        <p:nvSpPr>
          <p:cNvPr id="14" name="Shape 12"/>
          <p:cNvSpPr/>
          <p:nvPr/>
        </p:nvSpPr>
        <p:spPr>
          <a:xfrm>
            <a:off x="11360150" y="3100586"/>
            <a:ext cx="0" cy="333375"/>
          </a:xfrm>
          <a:prstGeom prst="line">
            <a:avLst/>
          </a:prstGeom>
          <a:noFill/>
          <a:ln w="38100">
            <a:solidFill>
              <a:srgbClr val="C8A04A"/>
            </a:solidFill>
            <a:prstDash val="solid"/>
          </a:ln>
        </p:spPr>
      </p:sp>
      <p:sp>
        <p:nvSpPr>
          <p:cNvPr id="15" name="Text 13"/>
          <p:cNvSpPr/>
          <p:nvPr/>
        </p:nvSpPr>
        <p:spPr>
          <a:xfrm>
            <a:off x="6022297" y="3138686"/>
            <a:ext cx="4024792" cy="282575"/>
          </a:xfrm>
          <a:prstGeom prst="rect">
            <a:avLst/>
          </a:prstGeom>
          <a:noFill/>
          <a:ln/>
        </p:spPr>
        <p:txBody>
          <a:bodyPr wrap="square" lIns="0" tIns="0" rIns="0" bIns="0" rtlCol="0" anchor="t">
            <a:normAutofit/>
          </a:bodyPr>
          <a:lstStyle/>
          <a:p>
            <a:pPr algn="r" indent="0" marL="0">
              <a:lnSpc>
                <a:spcPts val="2025"/>
              </a:lnSpc>
              <a:buNone/>
            </a:pPr>
            <a:r>
              <a:rPr lang="en-US" sz="1350" dirty="0">
                <a:solidFill>
                  <a:srgbClr val="3D4A5C"/>
                </a:solidFill>
                <a:latin typeface="IBM Plex Sans Arabic" pitchFamily="34" charset="0"/>
                <a:ea typeface="IBM Plex Sans Arabic" pitchFamily="34" charset="-122"/>
                <a:cs typeface="IBM Plex Sans Arabic" pitchFamily="34" charset="-120"/>
              </a:rPr>
              <a:t>‫</a:t>
            </a:r>
            <a:r>
              <a:rPr lang="en-US" sz="1350" b="1" dirty="0">
                <a:solidFill>
                  <a:srgbClr val="3D4A5C"/>
                </a:solidFill>
                <a:latin typeface="IBM Plex Sans Arabic" pitchFamily="34" charset="0"/>
                <a:ea typeface="IBM Plex Sans Arabic" pitchFamily="34" charset="-122"/>
                <a:cs typeface="IBM Plex Sans Arabic" pitchFamily="34" charset="-120"/>
              </a:rPr>
              <a:t>حد أدنى لا سقف:</a:t>
            </a:r>
            <a:r>
              <a:rPr lang="en-US" sz="1350" dirty="0">
                <a:solidFill>
                  <a:srgbClr val="3D4A5C"/>
                </a:solidFill>
                <a:latin typeface="IBM Plex Sans Arabic" pitchFamily="34" charset="0"/>
                <a:ea typeface="IBM Plex Sans Arabic" pitchFamily="34" charset="-122"/>
                <a:cs typeface="IBM Plex Sans Arabic" pitchFamily="34" charset="-120"/>
              </a:rPr>
              <a:t> يحق للبرنامج أن يتجاوزها بما يعكس رسالته.‬</a:t>
            </a:r>
            <a:endParaRPr lang="en-US" sz="1350" dirty="0">
              <a:latin typeface="IBM Plex Sans Arabic" charset="0"/>
              <a:ea typeface="IBM Plex Sans Arabic" charset="0"/>
              <a:cs typeface="IBM Plex Sans Arabic" charset="0"/>
            </a:endParaRPr>
          </a:p>
        </p:txBody>
      </p:sp>
      <p:sp>
        <p:nvSpPr>
          <p:cNvPr id="16" name="Shape 14"/>
          <p:cNvSpPr/>
          <p:nvPr/>
        </p:nvSpPr>
        <p:spPr>
          <a:xfrm>
            <a:off x="11360150" y="3522861"/>
            <a:ext cx="0" cy="333375"/>
          </a:xfrm>
          <a:prstGeom prst="line">
            <a:avLst/>
          </a:prstGeom>
          <a:noFill/>
          <a:ln w="38100">
            <a:solidFill>
              <a:srgbClr val="C8A04A"/>
            </a:solidFill>
            <a:prstDash val="solid"/>
          </a:ln>
        </p:spPr>
      </p:sp>
      <p:sp>
        <p:nvSpPr>
          <p:cNvPr id="17" name="Text 15"/>
          <p:cNvSpPr/>
          <p:nvPr/>
        </p:nvSpPr>
        <p:spPr>
          <a:xfrm>
            <a:off x="5994280" y="3560961"/>
            <a:ext cx="4986722" cy="282575"/>
          </a:xfrm>
          <a:prstGeom prst="rect">
            <a:avLst/>
          </a:prstGeom>
          <a:noFill/>
          <a:ln/>
        </p:spPr>
        <p:txBody>
          <a:bodyPr wrap="square" lIns="0" tIns="0" rIns="0" bIns="0" rtlCol="0" anchor="t">
            <a:normAutofit/>
          </a:bodyPr>
          <a:lstStyle/>
          <a:p>
            <a:pPr algn="r" indent="0" marL="0">
              <a:lnSpc>
                <a:spcPts val="2025"/>
              </a:lnSpc>
              <a:buNone/>
            </a:pPr>
            <a:r>
              <a:rPr lang="en-US" sz="1350" dirty="0">
                <a:solidFill>
                  <a:srgbClr val="3D4A5C"/>
                </a:solidFill>
                <a:latin typeface="IBM Plex Sans Arabic" pitchFamily="34" charset="0"/>
                <a:ea typeface="IBM Plex Sans Arabic" pitchFamily="34" charset="-122"/>
                <a:cs typeface="IBM Plex Sans Arabic" pitchFamily="34" charset="-120"/>
              </a:rPr>
              <a:t>‫</a:t>
            </a:r>
            <a:r>
              <a:rPr lang="en-US" sz="1350" b="1" dirty="0">
                <a:solidFill>
                  <a:srgbClr val="3D4A5C"/>
                </a:solidFill>
                <a:latin typeface="IBM Plex Sans Arabic" pitchFamily="34" charset="0"/>
                <a:ea typeface="IBM Plex Sans Arabic" pitchFamily="34" charset="-122"/>
                <a:cs typeface="IBM Plex Sans Arabic" pitchFamily="34" charset="-120"/>
              </a:rPr>
              <a:t>طبقتان:</a:t>
            </a:r>
            <a:r>
              <a:rPr lang="en-US" sz="1350" dirty="0">
                <a:solidFill>
                  <a:srgbClr val="3D4A5C"/>
                </a:solidFill>
                <a:latin typeface="IBM Plex Sans Arabic" pitchFamily="34" charset="0"/>
                <a:ea typeface="IBM Plex Sans Arabic" pitchFamily="34" charset="-122"/>
                <a:cs typeface="IBM Plex Sans Arabic" pitchFamily="34" charset="-120"/>
              </a:rPr>
              <a:t> جزء عام لكل خريجي الحاسبات والمعلومات، وجزء خاص بكل برنامج.‬</a:t>
            </a:r>
            <a:endParaRPr lang="en-US" sz="1350" dirty="0">
              <a:latin typeface="IBM Plex Sans Arabic" charset="0"/>
              <a:ea typeface="IBM Plex Sans Arabic" charset="0"/>
              <a:cs typeface="IBM Plex Sans Arabic" charset="0"/>
            </a:endParaRPr>
          </a:p>
        </p:txBody>
      </p:sp>
      <p:sp>
        <p:nvSpPr>
          <p:cNvPr id="18" name="Shape 16"/>
          <p:cNvSpPr/>
          <p:nvPr/>
        </p:nvSpPr>
        <p:spPr>
          <a:xfrm>
            <a:off x="11360150" y="3945136"/>
            <a:ext cx="0" cy="333375"/>
          </a:xfrm>
          <a:prstGeom prst="line">
            <a:avLst/>
          </a:prstGeom>
          <a:noFill/>
          <a:ln w="38100">
            <a:solidFill>
              <a:srgbClr val="C8A04A"/>
            </a:solidFill>
            <a:prstDash val="solid"/>
          </a:ln>
        </p:spPr>
      </p:sp>
      <p:sp>
        <p:nvSpPr>
          <p:cNvPr id="19" name="Text 17"/>
          <p:cNvSpPr/>
          <p:nvPr/>
        </p:nvSpPr>
        <p:spPr>
          <a:xfrm>
            <a:off x="6012651" y="3983236"/>
            <a:ext cx="4355973" cy="282575"/>
          </a:xfrm>
          <a:prstGeom prst="rect">
            <a:avLst/>
          </a:prstGeom>
          <a:noFill/>
          <a:ln/>
        </p:spPr>
        <p:txBody>
          <a:bodyPr wrap="square" lIns="0" tIns="0" rIns="0" bIns="0" rtlCol="0" anchor="t">
            <a:normAutofit/>
          </a:bodyPr>
          <a:lstStyle/>
          <a:p>
            <a:pPr algn="r" indent="0" marL="0">
              <a:lnSpc>
                <a:spcPts val="2025"/>
              </a:lnSpc>
              <a:buNone/>
            </a:pPr>
            <a:r>
              <a:rPr lang="en-US" sz="1350" dirty="0">
                <a:solidFill>
                  <a:srgbClr val="3D4A5C"/>
                </a:solidFill>
                <a:latin typeface="IBM Plex Sans Arabic" pitchFamily="34" charset="0"/>
                <a:ea typeface="IBM Plex Sans Arabic" pitchFamily="34" charset="-122"/>
                <a:cs typeface="IBM Plex Sans Arabic" pitchFamily="34" charset="-120"/>
              </a:rPr>
              <a:t>‫</a:t>
            </a:r>
            <a:r>
              <a:rPr lang="en-US" sz="1350" b="1" dirty="0">
                <a:solidFill>
                  <a:srgbClr val="3D4A5C"/>
                </a:solidFill>
                <a:latin typeface="IBM Plex Sans Arabic" pitchFamily="34" charset="0"/>
                <a:ea typeface="IBM Plex Sans Arabic" pitchFamily="34" charset="-122"/>
                <a:cs typeface="IBM Plex Sans Arabic" pitchFamily="34" charset="-120"/>
              </a:rPr>
              <a:t>مرجع للاعتماد:</a:t>
            </a:r>
            <a:r>
              <a:rPr lang="en-US" sz="1350" dirty="0">
                <a:solidFill>
                  <a:srgbClr val="3D4A5C"/>
                </a:solidFill>
                <a:latin typeface="IBM Plex Sans Arabic" pitchFamily="34" charset="0"/>
                <a:ea typeface="IBM Plex Sans Arabic" pitchFamily="34" charset="-122"/>
                <a:cs typeface="IBM Plex Sans Arabic" pitchFamily="34" charset="-120"/>
              </a:rPr>
              <a:t> يقيس المراجع تصميم البرنامج ومخرجاته في ضوئها.‬</a:t>
            </a:r>
            <a:endParaRPr lang="en-US" sz="1350" dirty="0">
              <a:latin typeface="IBM Plex Sans Arabic" charset="0"/>
              <a:ea typeface="IBM Plex Sans Arabic" charset="0"/>
              <a:cs typeface="IBM Plex Sans Arabic" charset="0"/>
            </a:endParaRPr>
          </a:p>
        </p:txBody>
      </p:sp>
      <p:sp>
        <p:nvSpPr>
          <p:cNvPr id="20" name="Text 18"/>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‫المصدر: NARS for Computing and Information – الهيئة القومية لضمان جودة التعليم والاعتماد‬</a:t>
            </a:r>
            <a:endParaRPr lang="en-US" sz="1200" dirty="0">
              <a:latin typeface="IBM Plex Sans Arabic" charset="0"/>
              <a:ea typeface="IBM Plex Sans Arabic" charset="0"/>
              <a:cs typeface="IBM Plex Sans Arabic" charset="0"/>
            </a:endParaRPr>
          </a:p>
        </p:txBody>
      </p:sp>
      <p:sp>
        <p:nvSpPr>
          <p:cNvPr id="21" name="Text 19"/>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11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الثالث · NARS الحاسبات والمعلومات‬</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‫مواصفات الخريج: 13 صفة يجب أن يُظهرها‬</a:t>
            </a:r>
            <a:endParaRPr lang="en-US" sz="3000" dirty="0">
              <a:latin typeface="Cairo" charset="0"/>
              <a:ea typeface="Cairo" charset="0"/>
              <a:cs typeface="Cairo" charset="0"/>
            </a:endParaRPr>
          </a:p>
        </p:txBody>
      </p:sp>
      <p:sp>
        <p:nvSpPr>
          <p:cNvPr id="4" name="Shape 2"/>
          <p:cNvSpPr/>
          <p:nvPr/>
        </p:nvSpPr>
        <p:spPr>
          <a:xfrm>
            <a:off x="812800" y="2090804"/>
            <a:ext cx="5130800" cy="0"/>
          </a:xfrm>
          <a:prstGeom prst="line">
            <a:avLst/>
          </a:prstGeom>
          <a:noFill/>
          <a:ln w="6350">
            <a:solidFill>
              <a:srgbClr val="DCD6C8"/>
            </a:solidFill>
            <a:prstDash val="solid"/>
          </a:ln>
        </p:spPr>
      </p:sp>
      <p:sp>
        <p:nvSpPr>
          <p:cNvPr id="5" name="Text 3"/>
          <p:cNvSpPr/>
          <p:nvPr/>
        </p:nvSpPr>
        <p:spPr>
          <a:xfrm>
            <a:off x="669544" y="1775420"/>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‫مراعاة الآثار الفردية والاجتماعية والبيئية والتنظيمية والاقتصادية للحوسبة.‬</a:t>
            </a:r>
            <a:endParaRPr lang="en-US" sz="1250" dirty="0">
              <a:latin typeface="IBM Plex Sans Arabic" charset="0"/>
              <a:ea typeface="IBM Plex Sans Arabic" charset="0"/>
              <a:cs typeface="IBM Plex Sans Arabic" charset="0"/>
            </a:endParaRPr>
          </a:p>
        </p:txBody>
      </p:sp>
      <p:sp>
        <p:nvSpPr>
          <p:cNvPr id="6" name="Text 4"/>
          <p:cNvSpPr/>
          <p:nvPr/>
        </p:nvSpPr>
        <p:spPr>
          <a:xfrm>
            <a:off x="5664200" y="1775420"/>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8</a:t>
            </a:r>
            <a:endParaRPr lang="en-US" sz="1250" dirty="0">
              <a:latin typeface="IBM Plex Sans Arabic" charset="0"/>
              <a:ea typeface="IBM Plex Sans Arabic" charset="0"/>
              <a:cs typeface="IBM Plex Sans Arabic" charset="0"/>
            </a:endParaRPr>
          </a:p>
        </p:txBody>
      </p:sp>
      <p:sp>
        <p:nvSpPr>
          <p:cNvPr id="7" name="Shape 5"/>
          <p:cNvSpPr/>
          <p:nvPr/>
        </p:nvSpPr>
        <p:spPr>
          <a:xfrm>
            <a:off x="812800" y="2498264"/>
            <a:ext cx="5130800" cy="0"/>
          </a:xfrm>
          <a:prstGeom prst="line">
            <a:avLst/>
          </a:prstGeom>
          <a:noFill/>
          <a:ln w="6350">
            <a:solidFill>
              <a:srgbClr val="DCD6C8"/>
            </a:solidFill>
            <a:prstDash val="solid"/>
          </a:ln>
        </p:spPr>
      </p:sp>
      <p:sp>
        <p:nvSpPr>
          <p:cNvPr id="8" name="Text 6"/>
          <p:cNvSpPr/>
          <p:nvPr/>
        </p:nvSpPr>
        <p:spPr>
          <a:xfrm>
            <a:off x="669544" y="2182881"/>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‫تنفيذ خطة عمل بأقل قدر من الإشراف.‬</a:t>
            </a:r>
            <a:endParaRPr lang="en-US" sz="1250" dirty="0">
              <a:latin typeface="IBM Plex Sans Arabic" charset="0"/>
              <a:ea typeface="IBM Plex Sans Arabic" charset="0"/>
              <a:cs typeface="IBM Plex Sans Arabic" charset="0"/>
            </a:endParaRPr>
          </a:p>
        </p:txBody>
      </p:sp>
      <p:sp>
        <p:nvSpPr>
          <p:cNvPr id="9" name="Text 7"/>
          <p:cNvSpPr/>
          <p:nvPr/>
        </p:nvSpPr>
        <p:spPr>
          <a:xfrm>
            <a:off x="5664200" y="2182881"/>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9</a:t>
            </a:r>
            <a:endParaRPr lang="en-US" sz="1250" dirty="0">
              <a:latin typeface="IBM Plex Sans Arabic" charset="0"/>
              <a:ea typeface="IBM Plex Sans Arabic" charset="0"/>
              <a:cs typeface="IBM Plex Sans Arabic" charset="0"/>
            </a:endParaRPr>
          </a:p>
        </p:txBody>
      </p:sp>
      <p:sp>
        <p:nvSpPr>
          <p:cNvPr id="10" name="Shape 8"/>
          <p:cNvSpPr/>
          <p:nvPr/>
        </p:nvSpPr>
        <p:spPr>
          <a:xfrm>
            <a:off x="812800" y="2905724"/>
            <a:ext cx="5130800" cy="0"/>
          </a:xfrm>
          <a:prstGeom prst="line">
            <a:avLst/>
          </a:prstGeom>
          <a:noFill/>
          <a:ln w="6350">
            <a:solidFill>
              <a:srgbClr val="DCD6C8"/>
            </a:solidFill>
            <a:prstDash val="solid"/>
          </a:ln>
        </p:spPr>
      </p:sp>
      <p:sp>
        <p:nvSpPr>
          <p:cNvPr id="11" name="Text 9"/>
          <p:cNvSpPr/>
          <p:nvPr/>
        </p:nvSpPr>
        <p:spPr>
          <a:xfrm>
            <a:off x="669544" y="2590341"/>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‫التواصل الفعّال.‬</a:t>
            </a:r>
            <a:endParaRPr lang="en-US" sz="1250" dirty="0">
              <a:latin typeface="IBM Plex Sans Arabic" charset="0"/>
              <a:ea typeface="IBM Plex Sans Arabic" charset="0"/>
              <a:cs typeface="IBM Plex Sans Arabic" charset="0"/>
            </a:endParaRPr>
          </a:p>
        </p:txBody>
      </p:sp>
      <p:sp>
        <p:nvSpPr>
          <p:cNvPr id="12" name="Text 10"/>
          <p:cNvSpPr/>
          <p:nvPr/>
        </p:nvSpPr>
        <p:spPr>
          <a:xfrm>
            <a:off x="5664200" y="2590341"/>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10</a:t>
            </a:r>
            <a:endParaRPr lang="en-US" sz="1250" dirty="0">
              <a:latin typeface="IBM Plex Sans Arabic" charset="0"/>
              <a:ea typeface="IBM Plex Sans Arabic" charset="0"/>
              <a:cs typeface="IBM Plex Sans Arabic" charset="0"/>
            </a:endParaRPr>
          </a:p>
        </p:txBody>
      </p:sp>
      <p:sp>
        <p:nvSpPr>
          <p:cNvPr id="13" name="Shape 11"/>
          <p:cNvSpPr/>
          <p:nvPr/>
        </p:nvSpPr>
        <p:spPr>
          <a:xfrm>
            <a:off x="812800" y="3313179"/>
            <a:ext cx="5130800" cy="0"/>
          </a:xfrm>
          <a:prstGeom prst="line">
            <a:avLst/>
          </a:prstGeom>
          <a:noFill/>
          <a:ln w="6350">
            <a:solidFill>
              <a:srgbClr val="DCD6C8"/>
            </a:solidFill>
            <a:prstDash val="solid"/>
          </a:ln>
        </p:spPr>
      </p:sp>
      <p:sp>
        <p:nvSpPr>
          <p:cNvPr id="14" name="Text 12"/>
          <p:cNvSpPr/>
          <p:nvPr/>
        </p:nvSpPr>
        <p:spPr>
          <a:xfrm>
            <a:off x="669544" y="2997795"/>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‫امتلاك المعارف والمهارات التي تتطلبها صناعة الحوسبة.‬</a:t>
            </a:r>
            <a:endParaRPr lang="en-US" sz="1250" dirty="0">
              <a:latin typeface="IBM Plex Sans Arabic" charset="0"/>
              <a:ea typeface="IBM Plex Sans Arabic" charset="0"/>
              <a:cs typeface="IBM Plex Sans Arabic" charset="0"/>
            </a:endParaRPr>
          </a:p>
        </p:txBody>
      </p:sp>
      <p:sp>
        <p:nvSpPr>
          <p:cNvPr id="15" name="Text 13"/>
          <p:cNvSpPr/>
          <p:nvPr/>
        </p:nvSpPr>
        <p:spPr>
          <a:xfrm>
            <a:off x="5664200" y="2997795"/>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11</a:t>
            </a:r>
            <a:endParaRPr lang="en-US" sz="1250" dirty="0">
              <a:latin typeface="IBM Plex Sans Arabic" charset="0"/>
              <a:ea typeface="IBM Plex Sans Arabic" charset="0"/>
              <a:cs typeface="IBM Plex Sans Arabic" charset="0"/>
            </a:endParaRPr>
          </a:p>
        </p:txBody>
      </p:sp>
      <p:sp>
        <p:nvSpPr>
          <p:cNvPr id="16" name="Shape 14"/>
          <p:cNvSpPr/>
          <p:nvPr/>
        </p:nvSpPr>
        <p:spPr>
          <a:xfrm>
            <a:off x="812800" y="3720639"/>
            <a:ext cx="5130800" cy="0"/>
          </a:xfrm>
          <a:prstGeom prst="line">
            <a:avLst/>
          </a:prstGeom>
          <a:noFill/>
          <a:ln w="6350">
            <a:solidFill>
              <a:srgbClr val="DCD6C8"/>
            </a:solidFill>
            <a:prstDash val="solid"/>
          </a:ln>
        </p:spPr>
      </p:sp>
      <p:sp>
        <p:nvSpPr>
          <p:cNvPr id="17" name="Text 15"/>
          <p:cNvSpPr/>
          <p:nvPr/>
        </p:nvSpPr>
        <p:spPr>
          <a:xfrm>
            <a:off x="669544" y="3405256"/>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‫الانخراط في التعلم الذاتي المستمر والبحث في الحوسبة.‬</a:t>
            </a:r>
            <a:endParaRPr lang="en-US" sz="1250" dirty="0">
              <a:latin typeface="IBM Plex Sans Arabic" charset="0"/>
              <a:ea typeface="IBM Plex Sans Arabic" charset="0"/>
              <a:cs typeface="IBM Plex Sans Arabic" charset="0"/>
            </a:endParaRPr>
          </a:p>
        </p:txBody>
      </p:sp>
      <p:sp>
        <p:nvSpPr>
          <p:cNvPr id="18" name="Text 16"/>
          <p:cNvSpPr/>
          <p:nvPr/>
        </p:nvSpPr>
        <p:spPr>
          <a:xfrm>
            <a:off x="5664200" y="3405256"/>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12</a:t>
            </a:r>
            <a:endParaRPr lang="en-US" sz="1250" dirty="0">
              <a:latin typeface="IBM Plex Sans Arabic" charset="0"/>
              <a:ea typeface="IBM Plex Sans Arabic" charset="0"/>
              <a:cs typeface="IBM Plex Sans Arabic" charset="0"/>
            </a:endParaRPr>
          </a:p>
        </p:txBody>
      </p:sp>
      <p:sp>
        <p:nvSpPr>
          <p:cNvPr id="19" name="Text 17"/>
          <p:cNvSpPr/>
          <p:nvPr/>
        </p:nvSpPr>
        <p:spPr>
          <a:xfrm>
            <a:off x="669544" y="3812716"/>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‫تلبية متطلبات جهات التوظيف المحتملة.‬</a:t>
            </a:r>
            <a:endParaRPr lang="en-US" sz="1250" dirty="0">
              <a:latin typeface="IBM Plex Sans Arabic" charset="0"/>
              <a:ea typeface="IBM Plex Sans Arabic" charset="0"/>
              <a:cs typeface="IBM Plex Sans Arabic" charset="0"/>
            </a:endParaRPr>
          </a:p>
        </p:txBody>
      </p:sp>
      <p:sp>
        <p:nvSpPr>
          <p:cNvPr id="20" name="Text 18"/>
          <p:cNvSpPr/>
          <p:nvPr/>
        </p:nvSpPr>
        <p:spPr>
          <a:xfrm>
            <a:off x="5664200" y="3812716"/>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13</a:t>
            </a:r>
            <a:endParaRPr lang="en-US" sz="1250" dirty="0">
              <a:latin typeface="IBM Plex Sans Arabic" charset="0"/>
              <a:ea typeface="IBM Plex Sans Arabic" charset="0"/>
              <a:cs typeface="IBM Plex Sans Arabic" charset="0"/>
            </a:endParaRPr>
          </a:p>
        </p:txBody>
      </p:sp>
      <p:sp>
        <p:nvSpPr>
          <p:cNvPr id="21" name="Text 19"/>
          <p:cNvSpPr/>
          <p:nvPr/>
        </p:nvSpPr>
        <p:spPr>
          <a:xfrm>
            <a:off x="812800" y="4215941"/>
            <a:ext cx="5130800" cy="660400"/>
          </a:xfrm>
          <a:prstGeom prst="roundRect">
            <a:avLst>
              <a:gd name="adj" fmla="val 13462"/>
            </a:avLst>
          </a:prstGeom>
          <a:solidFill>
            <a:srgbClr val="F3E7C6"/>
          </a:solidFill>
          <a:ln/>
        </p:spPr>
        <p:txBody>
          <a:bodyPr wrap="square" lIns="0" tIns="75562" rIns="113662" bIns="50162" rtlCol="0" anchor="t">
            <a:normAutofit/>
          </a:bodyPr>
          <a:lstStyle/>
          <a:p>
            <a:pPr algn="r" indent="0" marL="0">
              <a:lnSpc>
                <a:spcPts val="1800"/>
              </a:lnSpc>
              <a:buNone/>
            </a:pPr>
            <a:r>
              <a:rPr lang="en-US" sz="1200" dirty="0">
                <a:solidFill>
                  <a:srgbClr val="13294B"/>
                </a:solidFill>
                <a:latin typeface="IBM Plex Sans Arabic" pitchFamily="34" charset="0"/>
                <a:ea typeface="IBM Plex Sans Arabic" pitchFamily="34" charset="-122"/>
                <a:cs typeface="IBM Plex Sans Arabic" pitchFamily="34" charset="-120"/>
              </a:rPr>
              <a:t>‫يضيف جزء علوم الحاسب في NARS صفات خاصة بالبرنامج، تُدمج مع هذه الصفات في ARS.‬</a:t>
            </a:r>
            <a:endParaRPr lang="en-US" sz="1200" dirty="0">
              <a:latin typeface="IBM Plex Sans Arabic" charset="0"/>
              <a:ea typeface="IBM Plex Sans Arabic" charset="0"/>
              <a:cs typeface="IBM Plex Sans Arabic" charset="0"/>
            </a:endParaRPr>
          </a:p>
        </p:txBody>
      </p:sp>
      <p:sp>
        <p:nvSpPr>
          <p:cNvPr id="22" name="Shape 20"/>
          <p:cNvSpPr/>
          <p:nvPr/>
        </p:nvSpPr>
        <p:spPr>
          <a:xfrm>
            <a:off x="6248400" y="2090804"/>
            <a:ext cx="5130800" cy="0"/>
          </a:xfrm>
          <a:prstGeom prst="line">
            <a:avLst/>
          </a:prstGeom>
          <a:noFill/>
          <a:ln w="6350">
            <a:solidFill>
              <a:srgbClr val="DCD6C8"/>
            </a:solidFill>
            <a:prstDash val="solid"/>
          </a:ln>
        </p:spPr>
      </p:sp>
      <p:sp>
        <p:nvSpPr>
          <p:cNvPr id="23" name="Text 21"/>
          <p:cNvSpPr/>
          <p:nvPr/>
        </p:nvSpPr>
        <p:spPr>
          <a:xfrm>
            <a:off x="6105144" y="1775420"/>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‫تطبيق النظريات والمبادئ الأساسية للحوسبة والمعلومات.‬</a:t>
            </a:r>
            <a:endParaRPr lang="en-US" sz="1250" dirty="0">
              <a:latin typeface="IBM Plex Sans Arabic" charset="0"/>
              <a:ea typeface="IBM Plex Sans Arabic" charset="0"/>
              <a:cs typeface="IBM Plex Sans Arabic" charset="0"/>
            </a:endParaRPr>
          </a:p>
        </p:txBody>
      </p:sp>
      <p:sp>
        <p:nvSpPr>
          <p:cNvPr id="24" name="Text 22"/>
          <p:cNvSpPr/>
          <p:nvPr/>
        </p:nvSpPr>
        <p:spPr>
          <a:xfrm>
            <a:off x="11099800" y="1775420"/>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1</a:t>
            </a:r>
            <a:endParaRPr lang="en-US" sz="1250" dirty="0">
              <a:latin typeface="IBM Plex Sans Arabic" charset="0"/>
              <a:ea typeface="IBM Plex Sans Arabic" charset="0"/>
              <a:cs typeface="IBM Plex Sans Arabic" charset="0"/>
            </a:endParaRPr>
          </a:p>
        </p:txBody>
      </p:sp>
      <p:sp>
        <p:nvSpPr>
          <p:cNvPr id="25" name="Shape 23"/>
          <p:cNvSpPr/>
          <p:nvPr/>
        </p:nvSpPr>
        <p:spPr>
          <a:xfrm>
            <a:off x="6248400" y="2498264"/>
            <a:ext cx="5130800" cy="0"/>
          </a:xfrm>
          <a:prstGeom prst="line">
            <a:avLst/>
          </a:prstGeom>
          <a:noFill/>
          <a:ln w="6350">
            <a:solidFill>
              <a:srgbClr val="DCD6C8"/>
            </a:solidFill>
            <a:prstDash val="solid"/>
          </a:ln>
        </p:spPr>
      </p:sp>
      <p:sp>
        <p:nvSpPr>
          <p:cNvPr id="26" name="Text 24"/>
          <p:cNvSpPr/>
          <p:nvPr/>
        </p:nvSpPr>
        <p:spPr>
          <a:xfrm>
            <a:off x="6105144" y="2182881"/>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‫دمج أدوات وإمكانات الحوسبة وتقييمها.‬</a:t>
            </a:r>
            <a:endParaRPr lang="en-US" sz="1250" dirty="0">
              <a:latin typeface="IBM Plex Sans Arabic" charset="0"/>
              <a:ea typeface="IBM Plex Sans Arabic" charset="0"/>
              <a:cs typeface="IBM Plex Sans Arabic" charset="0"/>
            </a:endParaRPr>
          </a:p>
        </p:txBody>
      </p:sp>
      <p:sp>
        <p:nvSpPr>
          <p:cNvPr id="27" name="Text 25"/>
          <p:cNvSpPr/>
          <p:nvPr/>
        </p:nvSpPr>
        <p:spPr>
          <a:xfrm>
            <a:off x="11099800" y="2182881"/>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2</a:t>
            </a:r>
            <a:endParaRPr lang="en-US" sz="1250" dirty="0">
              <a:latin typeface="IBM Plex Sans Arabic" charset="0"/>
              <a:ea typeface="IBM Plex Sans Arabic" charset="0"/>
              <a:cs typeface="IBM Plex Sans Arabic" charset="0"/>
            </a:endParaRPr>
          </a:p>
        </p:txBody>
      </p:sp>
      <p:sp>
        <p:nvSpPr>
          <p:cNvPr id="28" name="Shape 26"/>
          <p:cNvSpPr/>
          <p:nvPr/>
        </p:nvSpPr>
        <p:spPr>
          <a:xfrm>
            <a:off x="6248400" y="2905724"/>
            <a:ext cx="5130800" cy="0"/>
          </a:xfrm>
          <a:prstGeom prst="line">
            <a:avLst/>
          </a:prstGeom>
          <a:noFill/>
          <a:ln w="6350">
            <a:solidFill>
              <a:srgbClr val="DCD6C8"/>
            </a:solidFill>
            <a:prstDash val="solid"/>
          </a:ln>
        </p:spPr>
      </p:sp>
      <p:sp>
        <p:nvSpPr>
          <p:cNvPr id="29" name="Text 27"/>
          <p:cNvSpPr/>
          <p:nvPr/>
        </p:nvSpPr>
        <p:spPr>
          <a:xfrm>
            <a:off x="6105144" y="2590341"/>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‫تطبيق المعرفة بالرياضيات والعلوم.‬</a:t>
            </a:r>
            <a:endParaRPr lang="en-US" sz="1250" dirty="0">
              <a:latin typeface="IBM Plex Sans Arabic" charset="0"/>
              <a:ea typeface="IBM Plex Sans Arabic" charset="0"/>
              <a:cs typeface="IBM Plex Sans Arabic" charset="0"/>
            </a:endParaRPr>
          </a:p>
        </p:txBody>
      </p:sp>
      <p:sp>
        <p:nvSpPr>
          <p:cNvPr id="30" name="Text 28"/>
          <p:cNvSpPr/>
          <p:nvPr/>
        </p:nvSpPr>
        <p:spPr>
          <a:xfrm>
            <a:off x="11099800" y="2590341"/>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3</a:t>
            </a:r>
            <a:endParaRPr lang="en-US" sz="1250" dirty="0">
              <a:latin typeface="IBM Plex Sans Arabic" charset="0"/>
              <a:ea typeface="IBM Plex Sans Arabic" charset="0"/>
              <a:cs typeface="IBM Plex Sans Arabic" charset="0"/>
            </a:endParaRPr>
          </a:p>
        </p:txBody>
      </p:sp>
      <p:sp>
        <p:nvSpPr>
          <p:cNvPr id="31" name="Shape 29"/>
          <p:cNvSpPr/>
          <p:nvPr/>
        </p:nvSpPr>
        <p:spPr>
          <a:xfrm>
            <a:off x="6248400" y="3313179"/>
            <a:ext cx="5130800" cy="0"/>
          </a:xfrm>
          <a:prstGeom prst="line">
            <a:avLst/>
          </a:prstGeom>
          <a:noFill/>
          <a:ln w="6350">
            <a:solidFill>
              <a:srgbClr val="DCD6C8"/>
            </a:solidFill>
            <a:prstDash val="solid"/>
          </a:ln>
        </p:spPr>
      </p:sp>
      <p:sp>
        <p:nvSpPr>
          <p:cNvPr id="32" name="Text 30"/>
          <p:cNvSpPr/>
          <p:nvPr/>
        </p:nvSpPr>
        <p:spPr>
          <a:xfrm>
            <a:off x="6105144" y="2997795"/>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‫تصميم نظام أو مكوّن أو عملية حاسوبية تلبي الاحتياجات ضمن قيود واقعية.‬</a:t>
            </a:r>
            <a:endParaRPr lang="en-US" sz="1250" dirty="0">
              <a:latin typeface="IBM Plex Sans Arabic" charset="0"/>
              <a:ea typeface="IBM Plex Sans Arabic" charset="0"/>
              <a:cs typeface="IBM Plex Sans Arabic" charset="0"/>
            </a:endParaRPr>
          </a:p>
        </p:txBody>
      </p:sp>
      <p:sp>
        <p:nvSpPr>
          <p:cNvPr id="33" name="Text 31"/>
          <p:cNvSpPr/>
          <p:nvPr/>
        </p:nvSpPr>
        <p:spPr>
          <a:xfrm>
            <a:off x="11099800" y="2997795"/>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4</a:t>
            </a:r>
            <a:endParaRPr lang="en-US" sz="1250" dirty="0">
              <a:latin typeface="IBM Plex Sans Arabic" charset="0"/>
              <a:ea typeface="IBM Plex Sans Arabic" charset="0"/>
              <a:cs typeface="IBM Plex Sans Arabic" charset="0"/>
            </a:endParaRPr>
          </a:p>
        </p:txBody>
      </p:sp>
      <p:sp>
        <p:nvSpPr>
          <p:cNvPr id="34" name="Shape 32"/>
          <p:cNvSpPr/>
          <p:nvPr/>
        </p:nvSpPr>
        <p:spPr>
          <a:xfrm>
            <a:off x="6248400" y="3720639"/>
            <a:ext cx="5130800" cy="0"/>
          </a:xfrm>
          <a:prstGeom prst="line">
            <a:avLst/>
          </a:prstGeom>
          <a:noFill/>
          <a:ln w="6350">
            <a:solidFill>
              <a:srgbClr val="DCD6C8"/>
            </a:solidFill>
            <a:prstDash val="solid"/>
          </a:ln>
        </p:spPr>
      </p:sp>
      <p:sp>
        <p:nvSpPr>
          <p:cNvPr id="35" name="Text 33"/>
          <p:cNvSpPr/>
          <p:nvPr/>
        </p:nvSpPr>
        <p:spPr>
          <a:xfrm>
            <a:off x="6105144" y="3405256"/>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‫توظيف التقنيات والمهارات والأدوات الحديثة اللازمة للممارسة.‬</a:t>
            </a:r>
            <a:endParaRPr lang="en-US" sz="1250" dirty="0">
              <a:latin typeface="IBM Plex Sans Arabic" charset="0"/>
              <a:ea typeface="IBM Plex Sans Arabic" charset="0"/>
              <a:cs typeface="IBM Plex Sans Arabic" charset="0"/>
            </a:endParaRPr>
          </a:p>
        </p:txBody>
      </p:sp>
      <p:sp>
        <p:nvSpPr>
          <p:cNvPr id="36" name="Text 34"/>
          <p:cNvSpPr/>
          <p:nvPr/>
        </p:nvSpPr>
        <p:spPr>
          <a:xfrm>
            <a:off x="11099800" y="3405256"/>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5</a:t>
            </a:r>
            <a:endParaRPr lang="en-US" sz="1250" dirty="0">
              <a:latin typeface="IBM Plex Sans Arabic" charset="0"/>
              <a:ea typeface="IBM Plex Sans Arabic" charset="0"/>
              <a:cs typeface="IBM Plex Sans Arabic" charset="0"/>
            </a:endParaRPr>
          </a:p>
        </p:txBody>
      </p:sp>
      <p:sp>
        <p:nvSpPr>
          <p:cNvPr id="37" name="Shape 35"/>
          <p:cNvSpPr/>
          <p:nvPr/>
        </p:nvSpPr>
        <p:spPr>
          <a:xfrm>
            <a:off x="6248400" y="4128099"/>
            <a:ext cx="5130800" cy="0"/>
          </a:xfrm>
          <a:prstGeom prst="line">
            <a:avLst/>
          </a:prstGeom>
          <a:noFill/>
          <a:ln w="6350">
            <a:solidFill>
              <a:srgbClr val="DCD6C8"/>
            </a:solidFill>
            <a:prstDash val="solid"/>
          </a:ln>
        </p:spPr>
      </p:sp>
      <p:sp>
        <p:nvSpPr>
          <p:cNvPr id="38" name="Text 36"/>
          <p:cNvSpPr/>
          <p:nvPr/>
        </p:nvSpPr>
        <p:spPr>
          <a:xfrm>
            <a:off x="6105144" y="3812716"/>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‫إظهار المسؤولية المهنية ومراعاة الجوانب الأخلاقية والمجتمعية والثقافية.‬</a:t>
            </a:r>
            <a:endParaRPr lang="en-US" sz="1250" dirty="0">
              <a:latin typeface="IBM Plex Sans Arabic" charset="0"/>
              <a:ea typeface="IBM Plex Sans Arabic" charset="0"/>
              <a:cs typeface="IBM Plex Sans Arabic" charset="0"/>
            </a:endParaRPr>
          </a:p>
        </p:txBody>
      </p:sp>
      <p:sp>
        <p:nvSpPr>
          <p:cNvPr id="39" name="Text 37"/>
          <p:cNvSpPr/>
          <p:nvPr/>
        </p:nvSpPr>
        <p:spPr>
          <a:xfrm>
            <a:off x="11099800" y="3812716"/>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6</a:t>
            </a:r>
            <a:endParaRPr lang="en-US" sz="1250" dirty="0">
              <a:latin typeface="IBM Plex Sans Arabic" charset="0"/>
              <a:ea typeface="IBM Plex Sans Arabic" charset="0"/>
              <a:cs typeface="IBM Plex Sans Arabic" charset="0"/>
            </a:endParaRPr>
          </a:p>
        </p:txBody>
      </p:sp>
      <p:sp>
        <p:nvSpPr>
          <p:cNvPr id="40" name="Text 38"/>
          <p:cNvSpPr/>
          <p:nvPr/>
        </p:nvSpPr>
        <p:spPr>
          <a:xfrm>
            <a:off x="6105144" y="4220170"/>
            <a:ext cx="4918456"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‫استخدام ومقارنة وتقييم أساليب ونظريات متنوعة لتطوير التطبيقات.‬</a:t>
            </a:r>
            <a:endParaRPr lang="en-US" sz="1250" dirty="0">
              <a:latin typeface="IBM Plex Sans Arabic" charset="0"/>
              <a:ea typeface="IBM Plex Sans Arabic" charset="0"/>
              <a:cs typeface="IBM Plex Sans Arabic" charset="0"/>
            </a:endParaRPr>
          </a:p>
        </p:txBody>
      </p:sp>
      <p:sp>
        <p:nvSpPr>
          <p:cNvPr id="41" name="Text 39"/>
          <p:cNvSpPr/>
          <p:nvPr/>
        </p:nvSpPr>
        <p:spPr>
          <a:xfrm>
            <a:off x="11099800" y="4220170"/>
            <a:ext cx="304800" cy="263525"/>
          </a:xfrm>
          <a:prstGeom prst="rect">
            <a:avLst/>
          </a:prstGeom>
          <a:noFill/>
          <a:ln/>
        </p:spPr>
        <p:txBody>
          <a:bodyPr wrap="square" lIns="0" tIns="0" rIns="0" bIns="0" rtlCol="0" anchor="t">
            <a:normAutofit/>
          </a:bodyPr>
          <a:lstStyle/>
          <a:p>
            <a:pPr algn="ctr" indent="0" marL="0">
              <a:lnSpc>
                <a:spcPts val="1875"/>
              </a:lnSpc>
              <a:buNone/>
            </a:pPr>
            <a:r>
              <a:rPr lang="en-US" sz="1250" b="1" dirty="0">
                <a:solidFill>
                  <a:srgbClr val="1F7A8C"/>
                </a:solidFill>
                <a:latin typeface="IBM Plex Sans Arabic" pitchFamily="34" charset="0"/>
                <a:ea typeface="IBM Plex Sans Arabic" pitchFamily="34" charset="-122"/>
                <a:cs typeface="IBM Plex Sans Arabic" pitchFamily="34" charset="-120"/>
              </a:rPr>
              <a:t>7</a:t>
            </a:r>
            <a:endParaRPr lang="en-US" sz="1250" dirty="0">
              <a:latin typeface="IBM Plex Sans Arabic" charset="0"/>
              <a:ea typeface="IBM Plex Sans Arabic" charset="0"/>
              <a:cs typeface="IBM Plex Sans Arabic" charset="0"/>
            </a:endParaRPr>
          </a:p>
        </p:txBody>
      </p:sp>
      <p:sp>
        <p:nvSpPr>
          <p:cNvPr id="42" name="Text 40"/>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‫ترجمة بتصرف عن: NARS for Computing and Information – Attributes of Graduates‬</a:t>
            </a:r>
            <a:endParaRPr lang="en-US" sz="1200" dirty="0">
              <a:latin typeface="IBM Plex Sans Arabic" charset="0"/>
              <a:ea typeface="IBM Plex Sans Arabic" charset="0"/>
              <a:cs typeface="IBM Plex Sans Arabic" charset="0"/>
            </a:endParaRPr>
          </a:p>
        </p:txBody>
      </p:sp>
      <p:sp>
        <p:nvSpPr>
          <p:cNvPr id="43" name="Text 41"/>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12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الثالث · NARS الحاسبات والمعلومات‬</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‫أربعة مجالات لمخرجات التعلم‬</a:t>
            </a:r>
            <a:endParaRPr lang="en-US" sz="3000" dirty="0">
              <a:latin typeface="Cairo" charset="0"/>
              <a:ea typeface="Cairo" charset="0"/>
              <a:cs typeface="Cairo" charset="0"/>
            </a:endParaRPr>
          </a:p>
        </p:txBody>
      </p:sp>
      <p:sp>
        <p:nvSpPr>
          <p:cNvPr id="4" name="Shape 2"/>
          <p:cNvSpPr/>
          <p:nvPr/>
        </p:nvSpPr>
        <p:spPr>
          <a:xfrm>
            <a:off x="815975" y="1778595"/>
            <a:ext cx="2520950" cy="2495021"/>
          </a:xfrm>
          <a:prstGeom prst="roundRect">
            <a:avLst>
              <a:gd name="adj" fmla="val 4454"/>
            </a:avLst>
          </a:prstGeom>
          <a:solidFill>
            <a:srgbClr val="FFFDF8"/>
          </a:solidFill>
          <a:ln w="6350">
            <a:solidFill>
              <a:srgbClr val="E2DDD0"/>
            </a:solidFill>
            <a:prstDash val="solid"/>
          </a:ln>
        </p:spPr>
      </p:sp>
      <p:sp>
        <p:nvSpPr>
          <p:cNvPr id="5" name="Text 3"/>
          <p:cNvSpPr/>
          <p:nvPr/>
        </p:nvSpPr>
        <p:spPr>
          <a:xfrm>
            <a:off x="1007533" y="2151726"/>
            <a:ext cx="303609" cy="281914"/>
          </a:xfrm>
          <a:prstGeom prst="roundRect">
            <a:avLst>
              <a:gd name="adj" fmla="val 22525"/>
            </a:avLst>
          </a:prstGeom>
          <a:solidFill>
            <a:srgbClr val="C8A04A"/>
          </a:solidFill>
          <a:ln/>
        </p:spPr>
        <p:txBody>
          <a:bodyPr wrap="none" lIns="0" tIns="0" rIns="0" bIns="0" rtlCol="0" anchor="ctr">
            <a:normAutofit/>
          </a:bodyPr>
          <a:lstStyle/>
          <a:p>
            <a:pPr algn="ctr" indent="0" marL="0">
              <a:lnSpc>
                <a:spcPts val="1820"/>
              </a:lnSpc>
              <a:buNone/>
            </a:pPr>
            <a:r>
              <a:rPr lang="en-US" sz="1300" b="1" dirty="0">
                <a:solidFill>
                  <a:srgbClr val="13294B"/>
                </a:solidFill>
                <a:latin typeface="IBM Plex Sans Arabic" pitchFamily="34" charset="0"/>
                <a:ea typeface="IBM Plex Sans Arabic" pitchFamily="34" charset="-122"/>
                <a:cs typeface="IBM Plex Sans Arabic" pitchFamily="34" charset="-120"/>
              </a:rPr>
              <a:t>d</a:t>
            </a:r>
            <a:endParaRPr lang="en-US" sz="1300" dirty="0">
              <a:latin typeface="IBM Plex Sans Arabic" charset="0"/>
              <a:ea typeface="IBM Plex Sans Arabic" charset="0"/>
              <a:cs typeface="IBM Plex Sans Arabic" charset="0"/>
            </a:endParaRPr>
          </a:p>
        </p:txBody>
      </p:sp>
      <p:sp>
        <p:nvSpPr>
          <p:cNvPr id="6" name="Text 4"/>
          <p:cNvSpPr/>
          <p:nvPr/>
        </p:nvSpPr>
        <p:spPr>
          <a:xfrm>
            <a:off x="2739364" y="1957456"/>
            <a:ext cx="406003" cy="695920"/>
          </a:xfrm>
          <a:prstGeom prst="rect">
            <a:avLst/>
          </a:prstGeom>
          <a:noFill/>
          <a:ln/>
        </p:spPr>
        <p:txBody>
          <a:bodyPr wrap="square" lIns="0" tIns="0" rIns="0" bIns="0" rtlCol="0" anchor="t">
            <a:normAutofit/>
          </a:bodyPr>
          <a:lstStyle/>
          <a:p>
            <a:pPr algn="r" indent="0" marL="0">
              <a:lnSpc>
                <a:spcPts val="5280"/>
              </a:lnSpc>
              <a:buNone/>
            </a:pPr>
            <a:r>
              <a:rPr lang="en-US" sz="4800" b="1" dirty="0">
                <a:solidFill>
                  <a:srgbClr val="8A6A1F"/>
                </a:solidFill>
                <a:latin typeface="Cairo" pitchFamily="34" charset="0"/>
                <a:ea typeface="Cairo" pitchFamily="34" charset="-122"/>
                <a:cs typeface="Cairo" pitchFamily="34" charset="-120"/>
              </a:rPr>
              <a:t>8</a:t>
            </a:r>
            <a:endParaRPr lang="en-US" sz="4800" dirty="0">
              <a:latin typeface="Cairo" charset="0"/>
              <a:ea typeface="Cairo" charset="0"/>
              <a:cs typeface="Cairo" charset="0"/>
            </a:endParaRPr>
          </a:p>
        </p:txBody>
      </p:sp>
      <p:sp>
        <p:nvSpPr>
          <p:cNvPr id="7" name="Text 5"/>
          <p:cNvSpPr/>
          <p:nvPr/>
        </p:nvSpPr>
        <p:spPr>
          <a:xfrm>
            <a:off x="943398" y="2704176"/>
            <a:ext cx="2201968" cy="574014"/>
          </a:xfrm>
          <a:prstGeom prst="rect">
            <a:avLst/>
          </a:prstGeom>
          <a:noFill/>
          <a:ln/>
        </p:spPr>
        <p:txBody>
          <a:bodyPr wrap="square" lIns="0" tIns="0" rIns="0" bIns="0" rtlCol="0" anchor="t">
            <a:normAutofit/>
          </a:bodyPr>
          <a:lstStyle/>
          <a:p>
            <a:pPr algn="r" indent="0" marL="0">
              <a:lnSpc>
                <a:spcPts val="2160"/>
              </a:lnSpc>
              <a:buNone/>
            </a:pPr>
            <a:r>
              <a:rPr lang="en-US" sz="1600" b="1" dirty="0">
                <a:solidFill>
                  <a:srgbClr val="13294B"/>
                </a:solidFill>
                <a:latin typeface="Cairo" pitchFamily="34" charset="0"/>
                <a:ea typeface="Cairo" pitchFamily="34" charset="-122"/>
                <a:cs typeface="Cairo" pitchFamily="34" charset="-120"/>
              </a:rPr>
              <a:t>‫المهارات العامة والمنقولة‬</a:t>
            </a:r>
            <a:endParaRPr lang="en-US" sz="1600" dirty="0">
              <a:latin typeface="Cairo" charset="0"/>
              <a:ea typeface="Cairo" charset="0"/>
              <a:cs typeface="Cairo" charset="0"/>
            </a:endParaRPr>
          </a:p>
        </p:txBody>
      </p:sp>
      <p:sp>
        <p:nvSpPr>
          <p:cNvPr id="8" name="Text 6"/>
          <p:cNvSpPr/>
          <p:nvPr/>
        </p:nvSpPr>
        <p:spPr>
          <a:xfrm>
            <a:off x="943398" y="3328988"/>
            <a:ext cx="2201968"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General &amp; Transferable</a:t>
            </a:r>
            <a:endParaRPr lang="en-US" sz="1200" dirty="0">
              <a:latin typeface="IBM Plex Sans Arabic" charset="0"/>
              <a:ea typeface="IBM Plex Sans Arabic" charset="0"/>
              <a:cs typeface="IBM Plex Sans Arabic" charset="0"/>
            </a:endParaRPr>
          </a:p>
        </p:txBody>
      </p:sp>
      <p:sp>
        <p:nvSpPr>
          <p:cNvPr id="9" name="Text 7"/>
          <p:cNvSpPr/>
          <p:nvPr/>
        </p:nvSpPr>
        <p:spPr>
          <a:xfrm>
            <a:off x="943398" y="3618508"/>
            <a:ext cx="2201968"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‫مثال: العمل ضمن فريق، وإدارة الوقت، والتنظيم.‬</a:t>
            </a:r>
            <a:endParaRPr lang="en-US" sz="1250" dirty="0">
              <a:latin typeface="IBM Plex Sans Arabic" charset="0"/>
              <a:ea typeface="IBM Plex Sans Arabic" charset="0"/>
              <a:cs typeface="IBM Plex Sans Arabic" charset="0"/>
            </a:endParaRPr>
          </a:p>
        </p:txBody>
      </p:sp>
      <p:sp>
        <p:nvSpPr>
          <p:cNvPr id="10" name="Shape 8"/>
          <p:cNvSpPr/>
          <p:nvPr/>
        </p:nvSpPr>
        <p:spPr>
          <a:xfrm>
            <a:off x="3495675" y="1778595"/>
            <a:ext cx="2520950" cy="2495021"/>
          </a:xfrm>
          <a:prstGeom prst="roundRect">
            <a:avLst>
              <a:gd name="adj" fmla="val 4454"/>
            </a:avLst>
          </a:prstGeom>
          <a:solidFill>
            <a:srgbClr val="FFFDF8"/>
          </a:solidFill>
          <a:ln w="6350">
            <a:solidFill>
              <a:srgbClr val="E2DDD0"/>
            </a:solidFill>
            <a:prstDash val="solid"/>
          </a:ln>
        </p:spPr>
      </p:sp>
      <p:sp>
        <p:nvSpPr>
          <p:cNvPr id="11" name="Text 9"/>
          <p:cNvSpPr/>
          <p:nvPr/>
        </p:nvSpPr>
        <p:spPr>
          <a:xfrm>
            <a:off x="3687233" y="2151726"/>
            <a:ext cx="288594" cy="281914"/>
          </a:xfrm>
          <a:prstGeom prst="roundRect">
            <a:avLst>
              <a:gd name="adj" fmla="val 22525"/>
            </a:avLst>
          </a:prstGeom>
          <a:solidFill>
            <a:srgbClr val="1F6E86"/>
          </a:solidFill>
          <a:ln/>
        </p:spPr>
        <p:txBody>
          <a:bodyPr wrap="none" lIns="0" tIns="0" rIns="0" bIns="0" rtlCol="0" anchor="ctr">
            <a:normAutofit/>
          </a:bodyPr>
          <a:lstStyle/>
          <a:p>
            <a:pPr algn="ctr" indent="0" marL="0">
              <a:lnSpc>
                <a:spcPts val="1820"/>
              </a:lnSpc>
              <a:buNone/>
            </a:pPr>
            <a:r>
              <a:rPr lang="en-US" sz="1300" b="1" dirty="0">
                <a:solidFill>
                  <a:srgbClr val="FBF8F0"/>
                </a:solidFill>
                <a:latin typeface="IBM Plex Sans Arabic" pitchFamily="34" charset="0"/>
                <a:ea typeface="IBM Plex Sans Arabic" pitchFamily="34" charset="-122"/>
                <a:cs typeface="IBM Plex Sans Arabic" pitchFamily="34" charset="-120"/>
              </a:rPr>
              <a:t>c</a:t>
            </a:r>
            <a:endParaRPr lang="en-US" sz="1300" dirty="0">
              <a:latin typeface="IBM Plex Sans Arabic" charset="0"/>
              <a:ea typeface="IBM Plex Sans Arabic" charset="0"/>
              <a:cs typeface="IBM Plex Sans Arabic" charset="0"/>
            </a:endParaRPr>
          </a:p>
        </p:txBody>
      </p:sp>
      <p:sp>
        <p:nvSpPr>
          <p:cNvPr id="12" name="Text 10"/>
          <p:cNvSpPr/>
          <p:nvPr/>
        </p:nvSpPr>
        <p:spPr>
          <a:xfrm>
            <a:off x="5419064" y="1957456"/>
            <a:ext cx="406003" cy="695920"/>
          </a:xfrm>
          <a:prstGeom prst="rect">
            <a:avLst/>
          </a:prstGeom>
          <a:noFill/>
          <a:ln/>
        </p:spPr>
        <p:txBody>
          <a:bodyPr wrap="square" lIns="0" tIns="0" rIns="0" bIns="0" rtlCol="0" anchor="t">
            <a:normAutofit/>
          </a:bodyPr>
          <a:lstStyle/>
          <a:p>
            <a:pPr algn="r" indent="0" marL="0">
              <a:lnSpc>
                <a:spcPts val="5280"/>
              </a:lnSpc>
              <a:buNone/>
            </a:pPr>
            <a:r>
              <a:rPr lang="en-US" sz="4800" b="1" dirty="0">
                <a:solidFill>
                  <a:srgbClr val="1F6E86"/>
                </a:solidFill>
                <a:latin typeface="Cairo" pitchFamily="34" charset="0"/>
                <a:ea typeface="Cairo" pitchFamily="34" charset="-122"/>
                <a:cs typeface="Cairo" pitchFamily="34" charset="-120"/>
              </a:rPr>
              <a:t>8</a:t>
            </a:r>
            <a:endParaRPr lang="en-US" sz="4800" dirty="0">
              <a:latin typeface="Cairo" charset="0"/>
              <a:ea typeface="Cairo" charset="0"/>
              <a:cs typeface="Cairo" charset="0"/>
            </a:endParaRPr>
          </a:p>
        </p:txBody>
      </p:sp>
      <p:sp>
        <p:nvSpPr>
          <p:cNvPr id="13" name="Text 11"/>
          <p:cNvSpPr/>
          <p:nvPr/>
        </p:nvSpPr>
        <p:spPr>
          <a:xfrm>
            <a:off x="3623098" y="2704176"/>
            <a:ext cx="2201968" cy="574014"/>
          </a:xfrm>
          <a:prstGeom prst="rect">
            <a:avLst/>
          </a:prstGeom>
          <a:noFill/>
          <a:ln/>
        </p:spPr>
        <p:txBody>
          <a:bodyPr wrap="square" lIns="0" tIns="0" rIns="0" bIns="0" rtlCol="0" anchor="t">
            <a:normAutofit/>
          </a:bodyPr>
          <a:lstStyle/>
          <a:p>
            <a:pPr algn="r" indent="0" marL="0">
              <a:lnSpc>
                <a:spcPts val="2160"/>
              </a:lnSpc>
              <a:buNone/>
            </a:pPr>
            <a:r>
              <a:rPr lang="en-US" sz="1600" b="1" dirty="0">
                <a:solidFill>
                  <a:srgbClr val="13294B"/>
                </a:solidFill>
                <a:latin typeface="Cairo" pitchFamily="34" charset="0"/>
                <a:ea typeface="Cairo" pitchFamily="34" charset="-122"/>
                <a:cs typeface="Cairo" pitchFamily="34" charset="-120"/>
              </a:rPr>
              <a:t>‫المهارات المهنية والعملية‬</a:t>
            </a:r>
            <a:endParaRPr lang="en-US" sz="1600" dirty="0">
              <a:latin typeface="Cairo" charset="0"/>
              <a:ea typeface="Cairo" charset="0"/>
              <a:cs typeface="Cairo" charset="0"/>
            </a:endParaRPr>
          </a:p>
        </p:txBody>
      </p:sp>
      <p:sp>
        <p:nvSpPr>
          <p:cNvPr id="14" name="Text 12"/>
          <p:cNvSpPr/>
          <p:nvPr/>
        </p:nvSpPr>
        <p:spPr>
          <a:xfrm>
            <a:off x="3623098" y="3328988"/>
            <a:ext cx="2201968"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Professional &amp; Practical</a:t>
            </a:r>
            <a:endParaRPr lang="en-US" sz="1200" dirty="0">
              <a:latin typeface="IBM Plex Sans Arabic" charset="0"/>
              <a:ea typeface="IBM Plex Sans Arabic" charset="0"/>
              <a:cs typeface="IBM Plex Sans Arabic" charset="0"/>
            </a:endParaRPr>
          </a:p>
        </p:txBody>
      </p:sp>
      <p:sp>
        <p:nvSpPr>
          <p:cNvPr id="15" name="Text 13"/>
          <p:cNvSpPr/>
          <p:nvPr/>
        </p:nvSpPr>
        <p:spPr>
          <a:xfrm>
            <a:off x="3623098" y="3618508"/>
            <a:ext cx="2201968"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‫مثال: تصميم النظم البرمجية وتنفيذها وصيانتها وإدارتها.‬</a:t>
            </a:r>
            <a:endParaRPr lang="en-US" sz="1250" dirty="0">
              <a:latin typeface="IBM Plex Sans Arabic" charset="0"/>
              <a:ea typeface="IBM Plex Sans Arabic" charset="0"/>
              <a:cs typeface="IBM Plex Sans Arabic" charset="0"/>
            </a:endParaRPr>
          </a:p>
        </p:txBody>
      </p:sp>
      <p:sp>
        <p:nvSpPr>
          <p:cNvPr id="16" name="Shape 14"/>
          <p:cNvSpPr/>
          <p:nvPr/>
        </p:nvSpPr>
        <p:spPr>
          <a:xfrm>
            <a:off x="6175375" y="1778595"/>
            <a:ext cx="2520950" cy="2495021"/>
          </a:xfrm>
          <a:prstGeom prst="roundRect">
            <a:avLst>
              <a:gd name="adj" fmla="val 4454"/>
            </a:avLst>
          </a:prstGeom>
          <a:solidFill>
            <a:srgbClr val="FFFDF8"/>
          </a:solidFill>
          <a:ln w="6350">
            <a:solidFill>
              <a:srgbClr val="E2DDD0"/>
            </a:solidFill>
            <a:prstDash val="solid"/>
          </a:ln>
        </p:spPr>
      </p:sp>
      <p:sp>
        <p:nvSpPr>
          <p:cNvPr id="17" name="Text 15"/>
          <p:cNvSpPr/>
          <p:nvPr/>
        </p:nvSpPr>
        <p:spPr>
          <a:xfrm>
            <a:off x="6366933" y="2151726"/>
            <a:ext cx="303609" cy="281914"/>
          </a:xfrm>
          <a:prstGeom prst="roundRect">
            <a:avLst>
              <a:gd name="adj" fmla="val 22525"/>
            </a:avLst>
          </a:prstGeom>
          <a:solidFill>
            <a:srgbClr val="1C4C78"/>
          </a:solidFill>
          <a:ln/>
        </p:spPr>
        <p:txBody>
          <a:bodyPr wrap="none" lIns="0" tIns="0" rIns="0" bIns="0" rtlCol="0" anchor="ctr">
            <a:normAutofit/>
          </a:bodyPr>
          <a:lstStyle/>
          <a:p>
            <a:pPr algn="ctr" indent="0" marL="0">
              <a:lnSpc>
                <a:spcPts val="1820"/>
              </a:lnSpc>
              <a:buNone/>
            </a:pPr>
            <a:r>
              <a:rPr lang="en-US" sz="1300" b="1" dirty="0">
                <a:solidFill>
                  <a:srgbClr val="FBF8F0"/>
                </a:solidFill>
                <a:latin typeface="IBM Plex Sans Arabic" pitchFamily="34" charset="0"/>
                <a:ea typeface="IBM Plex Sans Arabic" pitchFamily="34" charset="-122"/>
                <a:cs typeface="IBM Plex Sans Arabic" pitchFamily="34" charset="-120"/>
              </a:rPr>
              <a:t>b</a:t>
            </a:r>
            <a:endParaRPr lang="en-US" sz="1300" dirty="0">
              <a:latin typeface="IBM Plex Sans Arabic" charset="0"/>
              <a:ea typeface="IBM Plex Sans Arabic" charset="0"/>
              <a:cs typeface="IBM Plex Sans Arabic" charset="0"/>
            </a:endParaRPr>
          </a:p>
        </p:txBody>
      </p:sp>
      <p:sp>
        <p:nvSpPr>
          <p:cNvPr id="18" name="Text 16"/>
          <p:cNvSpPr/>
          <p:nvPr/>
        </p:nvSpPr>
        <p:spPr>
          <a:xfrm>
            <a:off x="8098764" y="1957456"/>
            <a:ext cx="406003" cy="695920"/>
          </a:xfrm>
          <a:prstGeom prst="rect">
            <a:avLst/>
          </a:prstGeom>
          <a:noFill/>
          <a:ln/>
        </p:spPr>
        <p:txBody>
          <a:bodyPr wrap="square" lIns="0" tIns="0" rIns="0" bIns="0" rtlCol="0" anchor="t">
            <a:normAutofit/>
          </a:bodyPr>
          <a:lstStyle/>
          <a:p>
            <a:pPr algn="r" indent="0" marL="0">
              <a:lnSpc>
                <a:spcPts val="5280"/>
              </a:lnSpc>
              <a:buNone/>
            </a:pPr>
            <a:r>
              <a:rPr lang="en-US" sz="4800" b="1" dirty="0">
                <a:solidFill>
                  <a:srgbClr val="1C4C78"/>
                </a:solidFill>
                <a:latin typeface="Cairo" pitchFamily="34" charset="0"/>
                <a:ea typeface="Cairo" pitchFamily="34" charset="-122"/>
                <a:cs typeface="Cairo" pitchFamily="34" charset="-120"/>
              </a:rPr>
              <a:t>9</a:t>
            </a:r>
            <a:endParaRPr lang="en-US" sz="4800" dirty="0">
              <a:latin typeface="Cairo" charset="0"/>
              <a:ea typeface="Cairo" charset="0"/>
              <a:cs typeface="Cairo" charset="0"/>
            </a:endParaRPr>
          </a:p>
        </p:txBody>
      </p:sp>
      <p:sp>
        <p:nvSpPr>
          <p:cNvPr id="19" name="Text 17"/>
          <p:cNvSpPr/>
          <p:nvPr/>
        </p:nvSpPr>
        <p:spPr>
          <a:xfrm>
            <a:off x="6302798" y="2704176"/>
            <a:ext cx="2201968" cy="299707"/>
          </a:xfrm>
          <a:prstGeom prst="rect">
            <a:avLst/>
          </a:prstGeom>
          <a:noFill/>
          <a:ln/>
        </p:spPr>
        <p:txBody>
          <a:bodyPr wrap="square" lIns="0" tIns="0" rIns="0" bIns="0" rtlCol="0" anchor="t">
            <a:normAutofit/>
          </a:bodyPr>
          <a:lstStyle/>
          <a:p>
            <a:pPr algn="r" indent="0" marL="0">
              <a:lnSpc>
                <a:spcPts val="2160"/>
              </a:lnSpc>
              <a:buNone/>
            </a:pPr>
            <a:r>
              <a:rPr lang="en-US" sz="1600" b="1" dirty="0">
                <a:solidFill>
                  <a:srgbClr val="13294B"/>
                </a:solidFill>
                <a:latin typeface="Cairo" pitchFamily="34" charset="0"/>
                <a:ea typeface="Cairo" pitchFamily="34" charset="-122"/>
                <a:cs typeface="Cairo" pitchFamily="34" charset="-120"/>
              </a:rPr>
              <a:t>‫المهارات الذهنية‬</a:t>
            </a:r>
            <a:endParaRPr lang="en-US" sz="1600" dirty="0">
              <a:latin typeface="Cairo" charset="0"/>
              <a:ea typeface="Cairo" charset="0"/>
              <a:cs typeface="Cairo" charset="0"/>
            </a:endParaRPr>
          </a:p>
        </p:txBody>
      </p:sp>
      <p:sp>
        <p:nvSpPr>
          <p:cNvPr id="20" name="Text 18"/>
          <p:cNvSpPr/>
          <p:nvPr/>
        </p:nvSpPr>
        <p:spPr>
          <a:xfrm>
            <a:off x="6302798" y="3054685"/>
            <a:ext cx="2201968"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Intellectual Skills</a:t>
            </a:r>
            <a:endParaRPr lang="en-US" sz="1200" dirty="0">
              <a:latin typeface="IBM Plex Sans Arabic" charset="0"/>
              <a:ea typeface="IBM Plex Sans Arabic" charset="0"/>
              <a:cs typeface="IBM Plex Sans Arabic" charset="0"/>
            </a:endParaRPr>
          </a:p>
        </p:txBody>
      </p:sp>
      <p:sp>
        <p:nvSpPr>
          <p:cNvPr id="21" name="Text 19"/>
          <p:cNvSpPr/>
          <p:nvPr/>
        </p:nvSpPr>
        <p:spPr>
          <a:xfrm>
            <a:off x="6302798" y="3344205"/>
            <a:ext cx="2201968"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‫مثال: تحليل مشكلات الحوسبة واقتراح حلول لتصميم النظم وبنائها.‬</a:t>
            </a:r>
            <a:endParaRPr lang="en-US" sz="1250" dirty="0">
              <a:latin typeface="IBM Plex Sans Arabic" charset="0"/>
              <a:ea typeface="IBM Plex Sans Arabic" charset="0"/>
              <a:cs typeface="IBM Plex Sans Arabic" charset="0"/>
            </a:endParaRPr>
          </a:p>
        </p:txBody>
      </p:sp>
      <p:sp>
        <p:nvSpPr>
          <p:cNvPr id="22" name="Shape 20"/>
          <p:cNvSpPr/>
          <p:nvPr/>
        </p:nvSpPr>
        <p:spPr>
          <a:xfrm>
            <a:off x="8855075" y="1778595"/>
            <a:ext cx="2520950" cy="2495021"/>
          </a:xfrm>
          <a:prstGeom prst="roundRect">
            <a:avLst>
              <a:gd name="adj" fmla="val 4454"/>
            </a:avLst>
          </a:prstGeom>
          <a:solidFill>
            <a:srgbClr val="FFFDF8"/>
          </a:solidFill>
          <a:ln w="6350">
            <a:solidFill>
              <a:srgbClr val="E2DDD0"/>
            </a:solidFill>
            <a:prstDash val="solid"/>
          </a:ln>
        </p:spPr>
      </p:sp>
      <p:sp>
        <p:nvSpPr>
          <p:cNvPr id="23" name="Text 21"/>
          <p:cNvSpPr/>
          <p:nvPr/>
        </p:nvSpPr>
        <p:spPr>
          <a:xfrm>
            <a:off x="9046634" y="2151726"/>
            <a:ext cx="297193" cy="281914"/>
          </a:xfrm>
          <a:prstGeom prst="roundRect">
            <a:avLst>
              <a:gd name="adj" fmla="val 22525"/>
            </a:avLst>
          </a:prstGeom>
          <a:solidFill>
            <a:srgbClr val="13294B"/>
          </a:solidFill>
          <a:ln/>
        </p:spPr>
        <p:txBody>
          <a:bodyPr wrap="none" lIns="0" tIns="0" rIns="0" bIns="0" rtlCol="0" anchor="ctr">
            <a:normAutofit/>
          </a:bodyPr>
          <a:lstStyle/>
          <a:p>
            <a:pPr algn="ctr" indent="0" marL="0">
              <a:lnSpc>
                <a:spcPts val="1820"/>
              </a:lnSpc>
              <a:buNone/>
            </a:pPr>
            <a:r>
              <a:rPr lang="en-US" sz="1300" b="1" dirty="0">
                <a:solidFill>
                  <a:srgbClr val="FBF8F0"/>
                </a:solidFill>
                <a:latin typeface="IBM Plex Sans Arabic" pitchFamily="34" charset="0"/>
                <a:ea typeface="IBM Plex Sans Arabic" pitchFamily="34" charset="-122"/>
                <a:cs typeface="IBM Plex Sans Arabic" pitchFamily="34" charset="-120"/>
              </a:rPr>
              <a:t>a</a:t>
            </a:r>
            <a:endParaRPr lang="en-US" sz="1300" dirty="0">
              <a:latin typeface="IBM Plex Sans Arabic" charset="0"/>
              <a:ea typeface="IBM Plex Sans Arabic" charset="0"/>
              <a:cs typeface="IBM Plex Sans Arabic" charset="0"/>
            </a:endParaRPr>
          </a:p>
        </p:txBody>
      </p:sp>
      <p:sp>
        <p:nvSpPr>
          <p:cNvPr id="24" name="Text 22"/>
          <p:cNvSpPr/>
          <p:nvPr/>
        </p:nvSpPr>
        <p:spPr>
          <a:xfrm>
            <a:off x="10372461" y="1957456"/>
            <a:ext cx="812006" cy="695920"/>
          </a:xfrm>
          <a:prstGeom prst="rect">
            <a:avLst/>
          </a:prstGeom>
          <a:noFill/>
          <a:ln/>
        </p:spPr>
        <p:txBody>
          <a:bodyPr wrap="square" lIns="0" tIns="0" rIns="0" bIns="0" rtlCol="0" anchor="t">
            <a:normAutofit/>
          </a:bodyPr>
          <a:lstStyle/>
          <a:p>
            <a:pPr algn="r" indent="0" marL="0">
              <a:lnSpc>
                <a:spcPts val="5280"/>
              </a:lnSpc>
              <a:buNone/>
            </a:pPr>
            <a:r>
              <a:rPr lang="en-US" sz="4800" b="1" dirty="0">
                <a:solidFill>
                  <a:srgbClr val="13294B"/>
                </a:solidFill>
                <a:latin typeface="Cairo" pitchFamily="34" charset="0"/>
                <a:ea typeface="Cairo" pitchFamily="34" charset="-122"/>
                <a:cs typeface="Cairo" pitchFamily="34" charset="-120"/>
              </a:rPr>
              <a:t>11</a:t>
            </a:r>
            <a:endParaRPr lang="en-US" sz="4800" dirty="0">
              <a:latin typeface="Cairo" charset="0"/>
              <a:ea typeface="Cairo" charset="0"/>
              <a:cs typeface="Cairo" charset="0"/>
            </a:endParaRPr>
          </a:p>
        </p:txBody>
      </p:sp>
      <p:sp>
        <p:nvSpPr>
          <p:cNvPr id="25" name="Text 23"/>
          <p:cNvSpPr/>
          <p:nvPr/>
        </p:nvSpPr>
        <p:spPr>
          <a:xfrm>
            <a:off x="8982499" y="2704176"/>
            <a:ext cx="2201968" cy="299707"/>
          </a:xfrm>
          <a:prstGeom prst="rect">
            <a:avLst/>
          </a:prstGeom>
          <a:noFill/>
          <a:ln/>
        </p:spPr>
        <p:txBody>
          <a:bodyPr wrap="square" lIns="0" tIns="0" rIns="0" bIns="0" rtlCol="0" anchor="t">
            <a:normAutofit/>
          </a:bodyPr>
          <a:lstStyle/>
          <a:p>
            <a:pPr algn="r" indent="0" marL="0">
              <a:lnSpc>
                <a:spcPts val="2160"/>
              </a:lnSpc>
              <a:buNone/>
            </a:pPr>
            <a:r>
              <a:rPr lang="en-US" sz="1600" b="1" dirty="0">
                <a:solidFill>
                  <a:srgbClr val="13294B"/>
                </a:solidFill>
                <a:latin typeface="Cairo" pitchFamily="34" charset="0"/>
                <a:ea typeface="Cairo" pitchFamily="34" charset="-122"/>
                <a:cs typeface="Cairo" pitchFamily="34" charset="-120"/>
              </a:rPr>
              <a:t>‫المعرفة والفهم‬</a:t>
            </a:r>
            <a:endParaRPr lang="en-US" sz="1600" dirty="0">
              <a:latin typeface="Cairo" charset="0"/>
              <a:ea typeface="Cairo" charset="0"/>
              <a:cs typeface="Cairo" charset="0"/>
            </a:endParaRPr>
          </a:p>
        </p:txBody>
      </p:sp>
      <p:sp>
        <p:nvSpPr>
          <p:cNvPr id="26" name="Text 24"/>
          <p:cNvSpPr/>
          <p:nvPr/>
        </p:nvSpPr>
        <p:spPr>
          <a:xfrm>
            <a:off x="8982499" y="3054685"/>
            <a:ext cx="2201968"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Knowledge &amp; Understanding</a:t>
            </a:r>
            <a:endParaRPr lang="en-US" sz="1200" dirty="0">
              <a:latin typeface="IBM Plex Sans Arabic" charset="0"/>
              <a:ea typeface="IBM Plex Sans Arabic" charset="0"/>
              <a:cs typeface="IBM Plex Sans Arabic" charset="0"/>
            </a:endParaRPr>
          </a:p>
        </p:txBody>
      </p:sp>
      <p:sp>
        <p:nvSpPr>
          <p:cNvPr id="27" name="Text 25"/>
          <p:cNvSpPr/>
          <p:nvPr/>
        </p:nvSpPr>
        <p:spPr>
          <a:xfrm>
            <a:off x="8982499" y="3344205"/>
            <a:ext cx="2201968" cy="73977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‫مثال: نمذجة النظم الحاسوبية وتصميمها مع إدراك المفاضلات بين البدائل.‬</a:t>
            </a:r>
            <a:endParaRPr lang="en-US" sz="1250" dirty="0">
              <a:latin typeface="IBM Plex Sans Arabic" charset="0"/>
              <a:ea typeface="IBM Plex Sans Arabic" charset="0"/>
              <a:cs typeface="IBM Plex Sans Arabic" charset="0"/>
            </a:endParaRPr>
          </a:p>
        </p:txBody>
      </p:sp>
      <p:sp>
        <p:nvSpPr>
          <p:cNvPr id="28" name="Text 26"/>
          <p:cNvSpPr/>
          <p:nvPr/>
        </p:nvSpPr>
        <p:spPr>
          <a:xfrm>
            <a:off x="495808" y="4479993"/>
            <a:ext cx="10883392"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‫الرقم = عدد بنود المجال في الجزء العام من NARS. الرمز (a، b، c، d) هو الترميز الشائع المستخدم في المصفوفات وتوصيف المقررات.‬</a:t>
            </a:r>
            <a:endParaRPr lang="en-US" sz="1300" dirty="0">
              <a:latin typeface="IBM Plex Sans Arabic" charset="0"/>
              <a:ea typeface="IBM Plex Sans Arabic" charset="0"/>
              <a:cs typeface="IBM Plex Sans Arabic" charset="0"/>
            </a:endParaRPr>
          </a:p>
        </p:txBody>
      </p:sp>
      <p:sp>
        <p:nvSpPr>
          <p:cNvPr id="29" name="Text 27"/>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30" name="Text 28"/>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13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الثالث · NARS الحاسبات والمعلومات‬</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‫الهيكل المرجعي للمنهج: النسب الاسترشادية‬</a:t>
            </a:r>
            <a:endParaRPr lang="en-US" sz="3000" dirty="0">
              <a:latin typeface="Cairo" charset="0"/>
              <a:ea typeface="Cairo" charset="0"/>
              <a:cs typeface="Cairo" charset="0"/>
            </a:endParaRPr>
          </a:p>
        </p:txBody>
      </p:sp>
      <p:sp>
        <p:nvSpPr>
          <p:cNvPr id="4" name="Shape 2"/>
          <p:cNvSpPr/>
          <p:nvPr/>
        </p:nvSpPr>
        <p:spPr>
          <a:xfrm>
            <a:off x="812800" y="2116204"/>
            <a:ext cx="10566400" cy="0"/>
          </a:xfrm>
          <a:prstGeom prst="line">
            <a:avLst/>
          </a:prstGeom>
          <a:noFill/>
          <a:ln w="6350">
            <a:solidFill>
              <a:srgbClr val="DCD6C8"/>
            </a:solidFill>
            <a:prstDash val="solid"/>
          </a:ln>
        </p:spPr>
      </p:sp>
      <p:sp>
        <p:nvSpPr>
          <p:cNvPr id="5" name="Text 3"/>
          <p:cNvSpPr/>
          <p:nvPr/>
        </p:nvSpPr>
        <p:spPr>
          <a:xfrm>
            <a:off x="812800" y="1813520"/>
            <a:ext cx="1130300" cy="263525"/>
          </a:xfrm>
          <a:prstGeom prst="rect">
            <a:avLst/>
          </a:prstGeom>
          <a:noFill/>
          <a:ln/>
        </p:spPr>
        <p:txBody>
          <a:bodyPr wrap="square" lIns="0" tIns="0" rIns="0" bIns="0" rtlCol="0" anchor="t">
            <a:normAutofit/>
          </a:bodyPr>
          <a:lstStyle/>
          <a:p>
            <a:pPr algn="l" indent="0" marL="0">
              <a:lnSpc>
                <a:spcPts val="1875"/>
              </a:lnSpc>
              <a:buNone/>
            </a:pPr>
            <a:r>
              <a:rPr lang="en-US" sz="1250" b="1" dirty="0">
                <a:solidFill>
                  <a:srgbClr val="13294B"/>
                </a:solidFill>
                <a:latin typeface="IBM Plex Sans Arabic" pitchFamily="34" charset="0"/>
                <a:ea typeface="IBM Plex Sans Arabic" pitchFamily="34" charset="-122"/>
                <a:cs typeface="IBM Plex Sans Arabic" pitchFamily="34" charset="-120"/>
              </a:rPr>
              <a:t>8–10%</a:t>
            </a:r>
            <a:endParaRPr lang="en-US" sz="1250" dirty="0">
              <a:latin typeface="IBM Plex Sans Arabic" charset="0"/>
              <a:ea typeface="IBM Plex Sans Arabic" charset="0"/>
              <a:cs typeface="IBM Plex Sans Arabic" charset="0"/>
            </a:endParaRPr>
          </a:p>
        </p:txBody>
      </p:sp>
      <p:sp>
        <p:nvSpPr>
          <p:cNvPr id="6" name="Shape 4"/>
          <p:cNvSpPr/>
          <p:nvPr/>
        </p:nvSpPr>
        <p:spPr>
          <a:xfrm>
            <a:off x="2095500" y="1837333"/>
            <a:ext cx="279400" cy="190500"/>
          </a:xfrm>
          <a:prstGeom prst="rect">
            <a:avLst/>
          </a:prstGeom>
          <a:solidFill>
            <a:srgbClr val="A9CDD5"/>
          </a:solidFill>
          <a:ln/>
        </p:spPr>
      </p:sp>
      <p:sp>
        <p:nvSpPr>
          <p:cNvPr id="7" name="Shape 5"/>
          <p:cNvSpPr/>
          <p:nvPr/>
        </p:nvSpPr>
        <p:spPr>
          <a:xfrm>
            <a:off x="2374900" y="1837333"/>
            <a:ext cx="1117600" cy="190500"/>
          </a:xfrm>
          <a:prstGeom prst="rect">
            <a:avLst/>
          </a:prstGeom>
          <a:solidFill>
            <a:srgbClr val="1F6E86"/>
          </a:solidFill>
          <a:ln/>
        </p:spPr>
      </p:sp>
      <p:sp>
        <p:nvSpPr>
          <p:cNvPr id="8" name="Text 6"/>
          <p:cNvSpPr/>
          <p:nvPr/>
        </p:nvSpPr>
        <p:spPr>
          <a:xfrm>
            <a:off x="6483350" y="1813520"/>
            <a:ext cx="4578350"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A</a:t>
            </a:r>
            <a:r>
              <a:rPr lang="en-US" sz="1250" dirty="0">
                <a:solidFill>
                  <a:srgbClr val="13294B"/>
                </a:solidFill>
                <a:latin typeface="IBM Plex Sans Arabic" pitchFamily="34" charset="0"/>
                <a:ea typeface="IBM Plex Sans Arabic" pitchFamily="34" charset="-122"/>
                <a:cs typeface="IBM Plex Sans Arabic" pitchFamily="34" charset="-120"/>
              </a:rPr>
              <a:t> · العلوم الإنسانية والأخلاقية والاجتماعية (متطلب جامعة)‬</a:t>
            </a:r>
            <a:endParaRPr lang="en-US" sz="1250" dirty="0">
              <a:latin typeface="IBM Plex Sans Arabic" charset="0"/>
              <a:ea typeface="IBM Plex Sans Arabic" charset="0"/>
              <a:cs typeface="IBM Plex Sans Arabic" charset="0"/>
            </a:endParaRPr>
          </a:p>
        </p:txBody>
      </p:sp>
      <p:sp>
        <p:nvSpPr>
          <p:cNvPr id="9" name="Shape 7"/>
          <p:cNvSpPr/>
          <p:nvPr/>
        </p:nvSpPr>
        <p:spPr>
          <a:xfrm>
            <a:off x="812800" y="2485564"/>
            <a:ext cx="10566400" cy="0"/>
          </a:xfrm>
          <a:prstGeom prst="line">
            <a:avLst/>
          </a:prstGeom>
          <a:noFill/>
          <a:ln w="6350">
            <a:solidFill>
              <a:srgbClr val="DCD6C8"/>
            </a:solidFill>
            <a:prstDash val="solid"/>
          </a:ln>
        </p:spPr>
      </p:sp>
      <p:sp>
        <p:nvSpPr>
          <p:cNvPr id="10" name="Text 8"/>
          <p:cNvSpPr/>
          <p:nvPr/>
        </p:nvSpPr>
        <p:spPr>
          <a:xfrm>
            <a:off x="812800" y="2182881"/>
            <a:ext cx="1130300" cy="263525"/>
          </a:xfrm>
          <a:prstGeom prst="rect">
            <a:avLst/>
          </a:prstGeom>
          <a:noFill/>
          <a:ln/>
        </p:spPr>
        <p:txBody>
          <a:bodyPr wrap="square" lIns="0" tIns="0" rIns="0" bIns="0" rtlCol="0" anchor="t">
            <a:normAutofit/>
          </a:bodyPr>
          <a:lstStyle/>
          <a:p>
            <a:pPr algn="l" indent="0" marL="0">
              <a:lnSpc>
                <a:spcPts val="1875"/>
              </a:lnSpc>
              <a:buNone/>
            </a:pPr>
            <a:r>
              <a:rPr lang="en-US" sz="1250" b="1" dirty="0">
                <a:solidFill>
                  <a:srgbClr val="13294B"/>
                </a:solidFill>
                <a:latin typeface="IBM Plex Sans Arabic" pitchFamily="34" charset="0"/>
                <a:ea typeface="IBM Plex Sans Arabic" pitchFamily="34" charset="-122"/>
                <a:cs typeface="IBM Plex Sans Arabic" pitchFamily="34" charset="-120"/>
              </a:rPr>
              <a:t>16–18%</a:t>
            </a:r>
            <a:endParaRPr lang="en-US" sz="1250" dirty="0">
              <a:latin typeface="IBM Plex Sans Arabic" charset="0"/>
              <a:ea typeface="IBM Plex Sans Arabic" charset="0"/>
              <a:cs typeface="IBM Plex Sans Arabic" charset="0"/>
            </a:endParaRPr>
          </a:p>
        </p:txBody>
      </p:sp>
      <p:sp>
        <p:nvSpPr>
          <p:cNvPr id="11" name="Shape 9"/>
          <p:cNvSpPr/>
          <p:nvPr/>
        </p:nvSpPr>
        <p:spPr>
          <a:xfrm>
            <a:off x="2095500" y="2206693"/>
            <a:ext cx="279400" cy="190500"/>
          </a:xfrm>
          <a:prstGeom prst="rect">
            <a:avLst/>
          </a:prstGeom>
          <a:solidFill>
            <a:srgbClr val="A9CDD5"/>
          </a:solidFill>
          <a:ln/>
        </p:spPr>
      </p:sp>
      <p:sp>
        <p:nvSpPr>
          <p:cNvPr id="12" name="Shape 10"/>
          <p:cNvSpPr/>
          <p:nvPr/>
        </p:nvSpPr>
        <p:spPr>
          <a:xfrm>
            <a:off x="2374900" y="2206693"/>
            <a:ext cx="2235200" cy="190500"/>
          </a:xfrm>
          <a:prstGeom prst="rect">
            <a:avLst/>
          </a:prstGeom>
          <a:solidFill>
            <a:srgbClr val="1F6E86"/>
          </a:solidFill>
          <a:ln/>
        </p:spPr>
      </p:sp>
      <p:sp>
        <p:nvSpPr>
          <p:cNvPr id="13" name="Text 11"/>
          <p:cNvSpPr/>
          <p:nvPr/>
        </p:nvSpPr>
        <p:spPr>
          <a:xfrm>
            <a:off x="6483350" y="2182881"/>
            <a:ext cx="4578350"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B</a:t>
            </a:r>
            <a:r>
              <a:rPr lang="en-US" sz="1250" dirty="0">
                <a:solidFill>
                  <a:srgbClr val="13294B"/>
                </a:solidFill>
                <a:latin typeface="IBM Plex Sans Arabic" pitchFamily="34" charset="0"/>
                <a:ea typeface="IBM Plex Sans Arabic" pitchFamily="34" charset="-122"/>
                <a:cs typeface="IBM Plex Sans Arabic" pitchFamily="34" charset="-120"/>
              </a:rPr>
              <a:t> · الرياضيات والعلوم الأساسية‬</a:t>
            </a:r>
            <a:endParaRPr lang="en-US" sz="1250" dirty="0">
              <a:latin typeface="IBM Plex Sans Arabic" charset="0"/>
              <a:ea typeface="IBM Plex Sans Arabic" charset="0"/>
              <a:cs typeface="IBM Plex Sans Arabic" charset="0"/>
            </a:endParaRPr>
          </a:p>
        </p:txBody>
      </p:sp>
      <p:sp>
        <p:nvSpPr>
          <p:cNvPr id="14" name="Shape 12"/>
          <p:cNvSpPr/>
          <p:nvPr/>
        </p:nvSpPr>
        <p:spPr>
          <a:xfrm>
            <a:off x="812800" y="2854924"/>
            <a:ext cx="10566400" cy="0"/>
          </a:xfrm>
          <a:prstGeom prst="line">
            <a:avLst/>
          </a:prstGeom>
          <a:noFill/>
          <a:ln w="6350">
            <a:solidFill>
              <a:srgbClr val="DCD6C8"/>
            </a:solidFill>
            <a:prstDash val="solid"/>
          </a:ln>
        </p:spPr>
      </p:sp>
      <p:sp>
        <p:nvSpPr>
          <p:cNvPr id="15" name="Text 13"/>
          <p:cNvSpPr/>
          <p:nvPr/>
        </p:nvSpPr>
        <p:spPr>
          <a:xfrm>
            <a:off x="812800" y="2552241"/>
            <a:ext cx="1130300" cy="263525"/>
          </a:xfrm>
          <a:prstGeom prst="rect">
            <a:avLst/>
          </a:prstGeom>
          <a:noFill/>
          <a:ln/>
        </p:spPr>
        <p:txBody>
          <a:bodyPr wrap="square" lIns="0" tIns="0" rIns="0" bIns="0" rtlCol="0" anchor="t">
            <a:normAutofit/>
          </a:bodyPr>
          <a:lstStyle/>
          <a:p>
            <a:pPr algn="l" indent="0" marL="0">
              <a:lnSpc>
                <a:spcPts val="1875"/>
              </a:lnSpc>
              <a:buNone/>
            </a:pPr>
            <a:r>
              <a:rPr lang="en-US" sz="1250" b="1" dirty="0">
                <a:solidFill>
                  <a:srgbClr val="13294B"/>
                </a:solidFill>
                <a:latin typeface="IBM Plex Sans Arabic" pitchFamily="34" charset="0"/>
                <a:ea typeface="IBM Plex Sans Arabic" pitchFamily="34" charset="-122"/>
                <a:cs typeface="IBM Plex Sans Arabic" pitchFamily="34" charset="-120"/>
              </a:rPr>
              <a:t>26–28%</a:t>
            </a:r>
            <a:endParaRPr lang="en-US" sz="1250" dirty="0">
              <a:latin typeface="IBM Plex Sans Arabic" charset="0"/>
              <a:ea typeface="IBM Plex Sans Arabic" charset="0"/>
              <a:cs typeface="IBM Plex Sans Arabic" charset="0"/>
            </a:endParaRPr>
          </a:p>
        </p:txBody>
      </p:sp>
      <p:sp>
        <p:nvSpPr>
          <p:cNvPr id="16" name="Shape 14"/>
          <p:cNvSpPr/>
          <p:nvPr/>
        </p:nvSpPr>
        <p:spPr>
          <a:xfrm>
            <a:off x="2095500" y="2576054"/>
            <a:ext cx="279400" cy="190500"/>
          </a:xfrm>
          <a:prstGeom prst="rect">
            <a:avLst/>
          </a:prstGeom>
          <a:solidFill>
            <a:srgbClr val="A9CDD5"/>
          </a:solidFill>
          <a:ln/>
        </p:spPr>
      </p:sp>
      <p:sp>
        <p:nvSpPr>
          <p:cNvPr id="17" name="Shape 15"/>
          <p:cNvSpPr/>
          <p:nvPr/>
        </p:nvSpPr>
        <p:spPr>
          <a:xfrm>
            <a:off x="2374900" y="2576054"/>
            <a:ext cx="3632200" cy="190500"/>
          </a:xfrm>
          <a:prstGeom prst="rect">
            <a:avLst/>
          </a:prstGeom>
          <a:solidFill>
            <a:srgbClr val="1F6E86"/>
          </a:solidFill>
          <a:ln/>
        </p:spPr>
      </p:sp>
      <p:sp>
        <p:nvSpPr>
          <p:cNvPr id="18" name="Text 16"/>
          <p:cNvSpPr/>
          <p:nvPr/>
        </p:nvSpPr>
        <p:spPr>
          <a:xfrm>
            <a:off x="6483350" y="2552241"/>
            <a:ext cx="4578350"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C</a:t>
            </a:r>
            <a:r>
              <a:rPr lang="en-US" sz="1250" dirty="0">
                <a:solidFill>
                  <a:srgbClr val="13294B"/>
                </a:solidFill>
                <a:latin typeface="IBM Plex Sans Arabic" pitchFamily="34" charset="0"/>
                <a:ea typeface="IBM Plex Sans Arabic" pitchFamily="34" charset="-122"/>
                <a:cs typeface="IBM Plex Sans Arabic" pitchFamily="34" charset="-120"/>
              </a:rPr>
              <a:t> · علوم الحوسبة الأساسية (متطلب كلية)‬</a:t>
            </a:r>
            <a:endParaRPr lang="en-US" sz="1250" dirty="0">
              <a:latin typeface="IBM Plex Sans Arabic" charset="0"/>
              <a:ea typeface="IBM Plex Sans Arabic" charset="0"/>
              <a:cs typeface="IBM Plex Sans Arabic" charset="0"/>
            </a:endParaRPr>
          </a:p>
        </p:txBody>
      </p:sp>
      <p:sp>
        <p:nvSpPr>
          <p:cNvPr id="19" name="Shape 17"/>
          <p:cNvSpPr/>
          <p:nvPr/>
        </p:nvSpPr>
        <p:spPr>
          <a:xfrm>
            <a:off x="812800" y="3224279"/>
            <a:ext cx="10566400" cy="0"/>
          </a:xfrm>
          <a:prstGeom prst="line">
            <a:avLst/>
          </a:prstGeom>
          <a:noFill/>
          <a:ln w="6350">
            <a:solidFill>
              <a:srgbClr val="DCD6C8"/>
            </a:solidFill>
            <a:prstDash val="solid"/>
          </a:ln>
        </p:spPr>
      </p:sp>
      <p:sp>
        <p:nvSpPr>
          <p:cNvPr id="20" name="Text 18"/>
          <p:cNvSpPr/>
          <p:nvPr/>
        </p:nvSpPr>
        <p:spPr>
          <a:xfrm>
            <a:off x="812800" y="2921595"/>
            <a:ext cx="1130300" cy="263525"/>
          </a:xfrm>
          <a:prstGeom prst="rect">
            <a:avLst/>
          </a:prstGeom>
          <a:noFill/>
          <a:ln/>
        </p:spPr>
        <p:txBody>
          <a:bodyPr wrap="square" lIns="0" tIns="0" rIns="0" bIns="0" rtlCol="0" anchor="t">
            <a:normAutofit/>
          </a:bodyPr>
          <a:lstStyle/>
          <a:p>
            <a:pPr algn="l" indent="0" marL="0">
              <a:lnSpc>
                <a:spcPts val="1875"/>
              </a:lnSpc>
              <a:buNone/>
            </a:pPr>
            <a:r>
              <a:rPr lang="en-US" sz="1250" b="1" dirty="0">
                <a:solidFill>
                  <a:srgbClr val="13294B"/>
                </a:solidFill>
                <a:latin typeface="IBM Plex Sans Arabic" pitchFamily="34" charset="0"/>
                <a:ea typeface="IBM Plex Sans Arabic" pitchFamily="34" charset="-122"/>
                <a:cs typeface="IBM Plex Sans Arabic" pitchFamily="34" charset="-120"/>
              </a:rPr>
              <a:t>28–30%</a:t>
            </a:r>
            <a:endParaRPr lang="en-US" sz="1250" dirty="0">
              <a:latin typeface="IBM Plex Sans Arabic" charset="0"/>
              <a:ea typeface="IBM Plex Sans Arabic" charset="0"/>
              <a:cs typeface="IBM Plex Sans Arabic" charset="0"/>
            </a:endParaRPr>
          </a:p>
        </p:txBody>
      </p:sp>
      <p:sp>
        <p:nvSpPr>
          <p:cNvPr id="21" name="Shape 19"/>
          <p:cNvSpPr/>
          <p:nvPr/>
        </p:nvSpPr>
        <p:spPr>
          <a:xfrm>
            <a:off x="2095500" y="2945408"/>
            <a:ext cx="279400" cy="190500"/>
          </a:xfrm>
          <a:prstGeom prst="rect">
            <a:avLst/>
          </a:prstGeom>
          <a:solidFill>
            <a:srgbClr val="A9CDD5"/>
          </a:solidFill>
          <a:ln/>
        </p:spPr>
      </p:sp>
      <p:sp>
        <p:nvSpPr>
          <p:cNvPr id="22" name="Shape 20"/>
          <p:cNvSpPr/>
          <p:nvPr/>
        </p:nvSpPr>
        <p:spPr>
          <a:xfrm>
            <a:off x="2374900" y="2945408"/>
            <a:ext cx="3911600" cy="190500"/>
          </a:xfrm>
          <a:prstGeom prst="rect">
            <a:avLst/>
          </a:prstGeom>
          <a:solidFill>
            <a:srgbClr val="1F6E86"/>
          </a:solidFill>
          <a:ln/>
        </p:spPr>
      </p:sp>
      <p:sp>
        <p:nvSpPr>
          <p:cNvPr id="23" name="Text 21"/>
          <p:cNvSpPr/>
          <p:nvPr/>
        </p:nvSpPr>
        <p:spPr>
          <a:xfrm>
            <a:off x="6483350" y="2921595"/>
            <a:ext cx="4578350"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D</a:t>
            </a:r>
            <a:r>
              <a:rPr lang="en-US" sz="1250" dirty="0">
                <a:solidFill>
                  <a:srgbClr val="13294B"/>
                </a:solidFill>
                <a:latin typeface="IBM Plex Sans Arabic" pitchFamily="34" charset="0"/>
                <a:ea typeface="IBM Plex Sans Arabic" pitchFamily="34" charset="-122"/>
                <a:cs typeface="IBM Plex Sans Arabic" pitchFamily="34" charset="-120"/>
              </a:rPr>
              <a:t> · علوم الحوسبة التطبيقية (التخصص)‬</a:t>
            </a:r>
            <a:endParaRPr lang="en-US" sz="1250" dirty="0">
              <a:latin typeface="IBM Plex Sans Arabic" charset="0"/>
              <a:ea typeface="IBM Plex Sans Arabic" charset="0"/>
              <a:cs typeface="IBM Plex Sans Arabic" charset="0"/>
            </a:endParaRPr>
          </a:p>
        </p:txBody>
      </p:sp>
      <p:sp>
        <p:nvSpPr>
          <p:cNvPr id="24" name="Shape 22"/>
          <p:cNvSpPr/>
          <p:nvPr/>
        </p:nvSpPr>
        <p:spPr>
          <a:xfrm>
            <a:off x="812800" y="3593639"/>
            <a:ext cx="10566400" cy="0"/>
          </a:xfrm>
          <a:prstGeom prst="line">
            <a:avLst/>
          </a:prstGeom>
          <a:noFill/>
          <a:ln w="6350">
            <a:solidFill>
              <a:srgbClr val="DCD6C8"/>
            </a:solidFill>
            <a:prstDash val="solid"/>
          </a:ln>
        </p:spPr>
      </p:sp>
      <p:sp>
        <p:nvSpPr>
          <p:cNvPr id="25" name="Text 23"/>
          <p:cNvSpPr/>
          <p:nvPr/>
        </p:nvSpPr>
        <p:spPr>
          <a:xfrm>
            <a:off x="812800" y="3290956"/>
            <a:ext cx="1130300" cy="263525"/>
          </a:xfrm>
          <a:prstGeom prst="rect">
            <a:avLst/>
          </a:prstGeom>
          <a:noFill/>
          <a:ln/>
        </p:spPr>
        <p:txBody>
          <a:bodyPr wrap="square" lIns="0" tIns="0" rIns="0" bIns="0" rtlCol="0" anchor="t">
            <a:normAutofit/>
          </a:bodyPr>
          <a:lstStyle/>
          <a:p>
            <a:pPr algn="l" indent="0" marL="0">
              <a:lnSpc>
                <a:spcPts val="1875"/>
              </a:lnSpc>
              <a:buNone/>
            </a:pPr>
            <a:r>
              <a:rPr lang="en-US" sz="1250" b="1" dirty="0">
                <a:solidFill>
                  <a:srgbClr val="13294B"/>
                </a:solidFill>
                <a:latin typeface="IBM Plex Sans Arabic" pitchFamily="34" charset="0"/>
                <a:ea typeface="IBM Plex Sans Arabic" pitchFamily="34" charset="-122"/>
                <a:cs typeface="IBM Plex Sans Arabic" pitchFamily="34" charset="-120"/>
              </a:rPr>
              <a:t>3–5%</a:t>
            </a:r>
            <a:endParaRPr lang="en-US" sz="1250" dirty="0">
              <a:latin typeface="IBM Plex Sans Arabic" charset="0"/>
              <a:ea typeface="IBM Plex Sans Arabic" charset="0"/>
              <a:cs typeface="IBM Plex Sans Arabic" charset="0"/>
            </a:endParaRPr>
          </a:p>
        </p:txBody>
      </p:sp>
      <p:sp>
        <p:nvSpPr>
          <p:cNvPr id="26" name="Shape 24"/>
          <p:cNvSpPr/>
          <p:nvPr/>
        </p:nvSpPr>
        <p:spPr>
          <a:xfrm>
            <a:off x="2095500" y="3314768"/>
            <a:ext cx="279400" cy="190500"/>
          </a:xfrm>
          <a:prstGeom prst="rect">
            <a:avLst/>
          </a:prstGeom>
          <a:solidFill>
            <a:srgbClr val="A9CDD5"/>
          </a:solidFill>
          <a:ln/>
        </p:spPr>
      </p:sp>
      <p:sp>
        <p:nvSpPr>
          <p:cNvPr id="27" name="Shape 25"/>
          <p:cNvSpPr/>
          <p:nvPr/>
        </p:nvSpPr>
        <p:spPr>
          <a:xfrm>
            <a:off x="2374900" y="3314768"/>
            <a:ext cx="419100" cy="190500"/>
          </a:xfrm>
          <a:prstGeom prst="rect">
            <a:avLst/>
          </a:prstGeom>
          <a:solidFill>
            <a:srgbClr val="1F6E86"/>
          </a:solidFill>
          <a:ln/>
        </p:spPr>
      </p:sp>
      <p:sp>
        <p:nvSpPr>
          <p:cNvPr id="28" name="Text 26"/>
          <p:cNvSpPr/>
          <p:nvPr/>
        </p:nvSpPr>
        <p:spPr>
          <a:xfrm>
            <a:off x="6483350" y="3290956"/>
            <a:ext cx="4578350"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E</a:t>
            </a:r>
            <a:r>
              <a:rPr lang="en-US" sz="1250" dirty="0">
                <a:solidFill>
                  <a:srgbClr val="13294B"/>
                </a:solidFill>
                <a:latin typeface="IBM Plex Sans Arabic" pitchFamily="34" charset="0"/>
                <a:ea typeface="IBM Plex Sans Arabic" pitchFamily="34" charset="-122"/>
                <a:cs typeface="IBM Plex Sans Arabic" pitchFamily="34" charset="-120"/>
              </a:rPr>
              <a:t> · التدريب‬</a:t>
            </a:r>
            <a:endParaRPr lang="en-US" sz="1250" dirty="0">
              <a:latin typeface="IBM Plex Sans Arabic" charset="0"/>
              <a:ea typeface="IBM Plex Sans Arabic" charset="0"/>
              <a:cs typeface="IBM Plex Sans Arabic" charset="0"/>
            </a:endParaRPr>
          </a:p>
        </p:txBody>
      </p:sp>
      <p:sp>
        <p:nvSpPr>
          <p:cNvPr id="29" name="Shape 27"/>
          <p:cNvSpPr/>
          <p:nvPr/>
        </p:nvSpPr>
        <p:spPr>
          <a:xfrm>
            <a:off x="812800" y="3962999"/>
            <a:ext cx="10566400" cy="0"/>
          </a:xfrm>
          <a:prstGeom prst="line">
            <a:avLst/>
          </a:prstGeom>
          <a:noFill/>
          <a:ln w="6350">
            <a:solidFill>
              <a:srgbClr val="DCD6C8"/>
            </a:solidFill>
            <a:prstDash val="solid"/>
          </a:ln>
        </p:spPr>
      </p:sp>
      <p:sp>
        <p:nvSpPr>
          <p:cNvPr id="30" name="Text 28"/>
          <p:cNvSpPr/>
          <p:nvPr/>
        </p:nvSpPr>
        <p:spPr>
          <a:xfrm>
            <a:off x="812800" y="3660316"/>
            <a:ext cx="1130300" cy="263525"/>
          </a:xfrm>
          <a:prstGeom prst="rect">
            <a:avLst/>
          </a:prstGeom>
          <a:noFill/>
          <a:ln/>
        </p:spPr>
        <p:txBody>
          <a:bodyPr wrap="square" lIns="0" tIns="0" rIns="0" bIns="0" rtlCol="0" anchor="t">
            <a:normAutofit/>
          </a:bodyPr>
          <a:lstStyle/>
          <a:p>
            <a:pPr algn="l" indent="0" marL="0">
              <a:lnSpc>
                <a:spcPts val="1875"/>
              </a:lnSpc>
              <a:buNone/>
            </a:pPr>
            <a:r>
              <a:rPr lang="en-US" sz="1250" b="1" dirty="0">
                <a:solidFill>
                  <a:srgbClr val="13294B"/>
                </a:solidFill>
                <a:latin typeface="IBM Plex Sans Arabic" pitchFamily="34" charset="0"/>
                <a:ea typeface="IBM Plex Sans Arabic" pitchFamily="34" charset="-122"/>
                <a:cs typeface="IBM Plex Sans Arabic" pitchFamily="34" charset="-120"/>
              </a:rPr>
              <a:t>3–5%</a:t>
            </a:r>
            <a:endParaRPr lang="en-US" sz="1250" dirty="0">
              <a:latin typeface="IBM Plex Sans Arabic" charset="0"/>
              <a:ea typeface="IBM Plex Sans Arabic" charset="0"/>
              <a:cs typeface="IBM Plex Sans Arabic" charset="0"/>
            </a:endParaRPr>
          </a:p>
        </p:txBody>
      </p:sp>
      <p:sp>
        <p:nvSpPr>
          <p:cNvPr id="31" name="Shape 29"/>
          <p:cNvSpPr/>
          <p:nvPr/>
        </p:nvSpPr>
        <p:spPr>
          <a:xfrm>
            <a:off x="2095500" y="3684129"/>
            <a:ext cx="279400" cy="190500"/>
          </a:xfrm>
          <a:prstGeom prst="rect">
            <a:avLst/>
          </a:prstGeom>
          <a:solidFill>
            <a:srgbClr val="A9CDD5"/>
          </a:solidFill>
          <a:ln/>
        </p:spPr>
      </p:sp>
      <p:sp>
        <p:nvSpPr>
          <p:cNvPr id="32" name="Shape 30"/>
          <p:cNvSpPr/>
          <p:nvPr/>
        </p:nvSpPr>
        <p:spPr>
          <a:xfrm>
            <a:off x="2374900" y="3684129"/>
            <a:ext cx="419100" cy="190500"/>
          </a:xfrm>
          <a:prstGeom prst="rect">
            <a:avLst/>
          </a:prstGeom>
          <a:solidFill>
            <a:srgbClr val="1F6E86"/>
          </a:solidFill>
          <a:ln/>
        </p:spPr>
      </p:sp>
      <p:sp>
        <p:nvSpPr>
          <p:cNvPr id="33" name="Text 31"/>
          <p:cNvSpPr/>
          <p:nvPr/>
        </p:nvSpPr>
        <p:spPr>
          <a:xfrm>
            <a:off x="6483350" y="3660316"/>
            <a:ext cx="4578350"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F</a:t>
            </a:r>
            <a:r>
              <a:rPr lang="en-US" sz="1250" dirty="0">
                <a:solidFill>
                  <a:srgbClr val="13294B"/>
                </a:solidFill>
                <a:latin typeface="IBM Plex Sans Arabic" pitchFamily="34" charset="0"/>
                <a:ea typeface="IBM Plex Sans Arabic" pitchFamily="34" charset="-122"/>
                <a:cs typeface="IBM Plex Sans Arabic" pitchFamily="34" charset="-120"/>
              </a:rPr>
              <a:t> · المشروعات‬</a:t>
            </a:r>
            <a:endParaRPr lang="en-US" sz="1250" dirty="0">
              <a:latin typeface="IBM Plex Sans Arabic" charset="0"/>
              <a:ea typeface="IBM Plex Sans Arabic" charset="0"/>
              <a:cs typeface="IBM Plex Sans Arabic" charset="0"/>
            </a:endParaRPr>
          </a:p>
        </p:txBody>
      </p:sp>
      <p:sp>
        <p:nvSpPr>
          <p:cNvPr id="34" name="Text 32"/>
          <p:cNvSpPr/>
          <p:nvPr/>
        </p:nvSpPr>
        <p:spPr>
          <a:xfrm>
            <a:off x="812800" y="4029670"/>
            <a:ext cx="1130300" cy="263525"/>
          </a:xfrm>
          <a:prstGeom prst="rect">
            <a:avLst/>
          </a:prstGeom>
          <a:noFill/>
          <a:ln/>
        </p:spPr>
        <p:txBody>
          <a:bodyPr wrap="square" lIns="0" tIns="0" rIns="0" bIns="0" rtlCol="0" anchor="t">
            <a:normAutofit/>
          </a:bodyPr>
          <a:lstStyle/>
          <a:p>
            <a:pPr algn="l" indent="0" marL="0">
              <a:lnSpc>
                <a:spcPts val="1875"/>
              </a:lnSpc>
              <a:buNone/>
            </a:pPr>
            <a:r>
              <a:rPr lang="en-US" sz="1250" b="1" dirty="0">
                <a:solidFill>
                  <a:srgbClr val="13294B"/>
                </a:solidFill>
                <a:latin typeface="IBM Plex Sans Arabic" pitchFamily="34" charset="0"/>
                <a:ea typeface="IBM Plex Sans Arabic" pitchFamily="34" charset="-122"/>
                <a:cs typeface="IBM Plex Sans Arabic" pitchFamily="34" charset="-120"/>
              </a:rPr>
              <a:t>4–16%</a:t>
            </a:r>
            <a:endParaRPr lang="en-US" sz="1250" dirty="0">
              <a:latin typeface="IBM Plex Sans Arabic" charset="0"/>
              <a:ea typeface="IBM Plex Sans Arabic" charset="0"/>
              <a:cs typeface="IBM Plex Sans Arabic" charset="0"/>
            </a:endParaRPr>
          </a:p>
        </p:txBody>
      </p:sp>
      <p:sp>
        <p:nvSpPr>
          <p:cNvPr id="35" name="Shape 33"/>
          <p:cNvSpPr/>
          <p:nvPr/>
        </p:nvSpPr>
        <p:spPr>
          <a:xfrm>
            <a:off x="2095500" y="4053483"/>
            <a:ext cx="1676400" cy="190500"/>
          </a:xfrm>
          <a:prstGeom prst="rect">
            <a:avLst/>
          </a:prstGeom>
          <a:solidFill>
            <a:srgbClr val="EAD9A8"/>
          </a:solidFill>
          <a:ln/>
        </p:spPr>
      </p:sp>
      <p:sp>
        <p:nvSpPr>
          <p:cNvPr id="36" name="Shape 34"/>
          <p:cNvSpPr/>
          <p:nvPr/>
        </p:nvSpPr>
        <p:spPr>
          <a:xfrm>
            <a:off x="3771900" y="4053483"/>
            <a:ext cx="558800" cy="190500"/>
          </a:xfrm>
          <a:prstGeom prst="rect">
            <a:avLst/>
          </a:prstGeom>
          <a:solidFill>
            <a:srgbClr val="C8A04A"/>
          </a:solidFill>
          <a:ln/>
        </p:spPr>
      </p:sp>
      <p:sp>
        <p:nvSpPr>
          <p:cNvPr id="37" name="Text 35"/>
          <p:cNvSpPr/>
          <p:nvPr/>
        </p:nvSpPr>
        <p:spPr>
          <a:xfrm>
            <a:off x="6483350" y="4029670"/>
            <a:ext cx="4578350" cy="263525"/>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G</a:t>
            </a:r>
            <a:r>
              <a:rPr lang="en-US" sz="1250" dirty="0">
                <a:solidFill>
                  <a:srgbClr val="13294B"/>
                </a:solidFill>
                <a:latin typeface="IBM Plex Sans Arabic" pitchFamily="34" charset="0"/>
                <a:ea typeface="IBM Plex Sans Arabic" pitchFamily="34" charset="-122"/>
                <a:cs typeface="IBM Plex Sans Arabic" pitchFamily="34" charset="-120"/>
              </a:rPr>
              <a:t> · مقررات اختيارية تُبرز هوية المؤسسة‬</a:t>
            </a:r>
            <a:endParaRPr lang="en-US" sz="1250" dirty="0">
              <a:latin typeface="IBM Plex Sans Arabic" charset="0"/>
              <a:ea typeface="IBM Plex Sans Arabic" charset="0"/>
              <a:cs typeface="IBM Plex Sans Arabic" charset="0"/>
            </a:endParaRPr>
          </a:p>
        </p:txBody>
      </p:sp>
      <p:sp>
        <p:nvSpPr>
          <p:cNvPr id="38" name="Text 36"/>
          <p:cNvSpPr/>
          <p:nvPr/>
        </p:nvSpPr>
        <p:spPr>
          <a:xfrm>
            <a:off x="495808" y="4509095"/>
            <a:ext cx="10883392"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‫الجزء الداكن من كل شريط = الحد الأدنى، والجزء الفاتح = المدى حتى الحد الأعلى. الفئات من A إلى F تشكّل 84–96% من المنهج، وتُكمل الفئة G النسبة إلى 100%. على لجنة البرنامج إثبات توزيع ساعات اللائحة على هذه الفئات.‬</a:t>
            </a:r>
            <a:endParaRPr lang="en-US" sz="1250" dirty="0">
              <a:latin typeface="IBM Plex Sans Arabic" charset="0"/>
              <a:ea typeface="IBM Plex Sans Arabic" charset="0"/>
              <a:cs typeface="IBM Plex Sans Arabic" charset="0"/>
            </a:endParaRPr>
          </a:p>
        </p:txBody>
      </p:sp>
      <p:sp>
        <p:nvSpPr>
          <p:cNvPr id="39" name="Text 37"/>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‫المصدر: NARS for Computing and Information – Indicative curricula content by subject area‬</a:t>
            </a:r>
            <a:endParaRPr lang="en-US" sz="1200" dirty="0">
              <a:latin typeface="IBM Plex Sans Arabic" charset="0"/>
              <a:ea typeface="IBM Plex Sans Arabic" charset="0"/>
              <a:cs typeface="IBM Plex Sans Arabic" charset="0"/>
            </a:endParaRPr>
          </a:p>
        </p:txBody>
      </p:sp>
      <p:sp>
        <p:nvSpPr>
          <p:cNvPr id="40" name="Text 38"/>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14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الرابع · المعايير الأكاديمية المرجعية‬</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‫NARS وARS: ما الفرق؟‬</a:t>
            </a:r>
            <a:endParaRPr lang="en-US" sz="3000" dirty="0">
              <a:latin typeface="Cairo" charset="0"/>
              <a:ea typeface="Cairo" charset="0"/>
              <a:cs typeface="Cairo" charset="0"/>
            </a:endParaRPr>
          </a:p>
        </p:txBody>
      </p:sp>
      <p:sp>
        <p:nvSpPr>
          <p:cNvPr id="4" name="Shape 2"/>
          <p:cNvSpPr/>
          <p:nvPr/>
        </p:nvSpPr>
        <p:spPr>
          <a:xfrm>
            <a:off x="11376025" y="1800820"/>
            <a:ext cx="0" cy="2275681"/>
          </a:xfrm>
          <a:prstGeom prst="line">
            <a:avLst/>
          </a:prstGeom>
          <a:noFill/>
          <a:ln w="6350">
            <a:solidFill>
              <a:srgbClr val="DCD6C8"/>
            </a:solidFill>
            <a:prstDash val="solid"/>
          </a:ln>
        </p:spPr>
      </p:sp>
      <p:sp>
        <p:nvSpPr>
          <p:cNvPr id="5" name="Shape 3"/>
          <p:cNvSpPr/>
          <p:nvPr/>
        </p:nvSpPr>
        <p:spPr>
          <a:xfrm>
            <a:off x="812800" y="4073327"/>
            <a:ext cx="10566400" cy="0"/>
          </a:xfrm>
          <a:prstGeom prst="line">
            <a:avLst/>
          </a:prstGeom>
          <a:noFill/>
          <a:ln w="6350">
            <a:solidFill>
              <a:srgbClr val="DCD6C8"/>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1813520"/>
          <a:ext cx="10549467" cy="2258748"/>
        </p:xfrm>
        <a:graphic>
          <a:graphicData uri="http://schemas.openxmlformats.org/drawingml/2006/table">
            <a:tbl>
              <a:tblPr/>
              <a:tblGrid>
                <a:gridCol w="4430776"/>
                <a:gridCol w="3797808"/>
                <a:gridCol w="2320883"/>
              </a:tblGrid>
              <a:tr h="359304">
                <a:tc>
                  <a:txBody>
                    <a:bodyPr/>
                    <a:lstStyle/>
                    <a:p>
                      <a:pPr algn="r" indent="0" marL="0">
                        <a:lnSpc>
                          <a:spcPts val="1820"/>
                        </a:lnSpc>
                        <a:buNone/>
                      </a:pPr>
                      <a:r>
                        <a:rPr lang="en-US" sz="1300" b="1" dirty="0">
                          <a:solidFill>
                            <a:srgbClr val="F3D98B"/>
                          </a:solidFill>
                          <a:latin typeface="IBM Plex Sans Arabic" pitchFamily="34" charset="0"/>
                          <a:ea typeface="IBM Plex Sans Arabic" pitchFamily="34" charset="-122"/>
                          <a:cs typeface="IBM Plex Sans Arabic" pitchFamily="34" charset="-120"/>
                        </a:rPr>
                        <a:t>‫ARS – المعايير الأكاديمية المرجعية للبرنامج‬</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r" indent="0" marL="0">
                        <a:lnSpc>
                          <a:spcPts val="1820"/>
                        </a:lnSpc>
                        <a:buNone/>
                      </a:pPr>
                      <a:r>
                        <a:rPr lang="en-US" sz="1300" b="1" dirty="0">
                          <a:solidFill>
                            <a:srgbClr val="FBF8F0"/>
                          </a:solidFill>
                          <a:latin typeface="IBM Plex Sans Arabic" pitchFamily="34" charset="0"/>
                          <a:ea typeface="IBM Plex Sans Arabic" pitchFamily="34" charset="-122"/>
                          <a:cs typeface="IBM Plex Sans Arabic" pitchFamily="34" charset="-120"/>
                        </a:rPr>
                        <a:t>‫NARS – المعايير القومية‬</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r" indent="0" marL="0">
                        <a:lnSpc>
                          <a:spcPts val="1820"/>
                        </a:lnSpc>
                        <a:buNone/>
                      </a:pPr>
                      <a:r>
                        <a:rPr lang="en-US" sz="1300" b="1" dirty="0">
                          <a:solidFill>
                            <a:srgbClr val="FBF8F0"/>
                          </a:solidFill>
                          <a:latin typeface="IBM Plex Sans Arabic" pitchFamily="34" charset="0"/>
                          <a:ea typeface="IBM Plex Sans Arabic" pitchFamily="34" charset="-122"/>
                          <a:cs typeface="IBM Plex Sans Arabic" pitchFamily="34" charset="-120"/>
                        </a:rPr>
                        <a:t>‫وجه المقارنة‬</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r>
              <a:tr h="590418">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‫القسم والكلية، لبرنامج بعينه: بكالوريوس علوم الحاسب – جامعة أسيوط‬</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‫الهيئة القومية، لقطاع كامل: الحاسبات والمعلومات‬</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820"/>
                        </a:lnSpc>
                        <a:buNone/>
                      </a:pPr>
                      <a:r>
                        <a:rPr lang="en-US" sz="1300" dirty="0">
                          <a:solidFill>
                            <a:srgbClr val="1F6E86"/>
                          </a:solidFill>
                          <a:latin typeface="IBM Plex Sans Arabic" pitchFamily="34" charset="0"/>
                          <a:ea typeface="IBM Plex Sans Arabic" pitchFamily="34" charset="-122"/>
                          <a:cs typeface="IBM Plex Sans Arabic" pitchFamily="34" charset="-120"/>
                        </a:rPr>
                        <a:t>‫من يضعها ولمن‬</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‫تساوي NARS أو تتجاوزها، وتعكس رسالة البرنامج وما يميّزه‬</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‫الحد الأدنى المقبول لأي برنامج في القطاع‬</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820"/>
                        </a:lnSpc>
                        <a:buNone/>
                      </a:pPr>
                      <a:r>
                        <a:rPr lang="en-US" sz="1300" dirty="0">
                          <a:solidFill>
                            <a:srgbClr val="1F6E86"/>
                          </a:solidFill>
                          <a:latin typeface="IBM Plex Sans Arabic" pitchFamily="34" charset="0"/>
                          <a:ea typeface="IBM Plex Sans Arabic" pitchFamily="34" charset="-122"/>
                          <a:cs typeface="IBM Plex Sans Arabic" pitchFamily="34" charset="-120"/>
                        </a:rPr>
                        <a:t>‫المستوى‬</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r h="590418">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‫تُعتمد من مجلسي القسم والكلية، وأي معايير بديلة عن NARS تحتاج إقرار الهيئة‬</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‫صادرة ومعتمدة من الهيئة‬</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820"/>
                        </a:lnSpc>
                        <a:buNone/>
                      </a:pPr>
                      <a:r>
                        <a:rPr lang="en-US" sz="1300" dirty="0">
                          <a:solidFill>
                            <a:srgbClr val="1F6E86"/>
                          </a:solidFill>
                          <a:latin typeface="IBM Plex Sans Arabic" pitchFamily="34" charset="0"/>
                          <a:ea typeface="IBM Plex Sans Arabic" pitchFamily="34" charset="-122"/>
                          <a:cs typeface="IBM Plex Sans Arabic" pitchFamily="34" charset="-120"/>
                        </a:rPr>
                        <a:t>‫الاعتماد‬</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59304">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‫أساس صياغة مخرجات البرنامج والمقررات والمصفوفات‬</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820"/>
                        </a:lnSpc>
                        <a:buNone/>
                      </a:pPr>
                      <a:r>
                        <a:rPr lang="en-US" sz="1300" dirty="0">
                          <a:solidFill>
                            <a:srgbClr val="13294B"/>
                          </a:solidFill>
                          <a:latin typeface="IBM Plex Sans Arabic" pitchFamily="34" charset="0"/>
                          <a:ea typeface="IBM Plex Sans Arabic" pitchFamily="34" charset="-122"/>
                          <a:cs typeface="IBM Plex Sans Arabic" pitchFamily="34" charset="-120"/>
                        </a:rPr>
                        <a:t>‫مرجع خارجي للمقارنة والتقييم عند الاعتماد‬</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820"/>
                        </a:lnSpc>
                        <a:buNone/>
                      </a:pPr>
                      <a:r>
                        <a:rPr lang="en-US" sz="1300" dirty="0">
                          <a:solidFill>
                            <a:srgbClr val="1F6E86"/>
                          </a:solidFill>
                          <a:latin typeface="IBM Plex Sans Arabic" pitchFamily="34" charset="0"/>
                          <a:ea typeface="IBM Plex Sans Arabic" pitchFamily="34" charset="-122"/>
                          <a:cs typeface="IBM Plex Sans Arabic" pitchFamily="34" charset="-120"/>
                        </a:rPr>
                        <a:t>‫الاستخدام‬</a:t>
                      </a:r>
                      <a:endParaRPr lang="en-US" sz="1300" dirty="0">
                        <a:latin typeface="IBM Plex Sans Arabic" charset="0"/>
                        <a:ea typeface="IBM Plex Sans Arabic" charset="0"/>
                        <a:cs typeface="IBM Plex Sans Arabic" charset="0"/>
                      </a:endParaRPr>
                    </a:p>
                  </a:txBody>
                  <a:tcPr marL="57785" marR="57785" marT="57785" marB="57785"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bl>
          </a:graphicData>
        </a:graphic>
      </p:graphicFrame>
      <p:sp>
        <p:nvSpPr>
          <p:cNvPr id="7" name="Text 4"/>
          <p:cNvSpPr/>
          <p:nvPr/>
        </p:nvSpPr>
        <p:spPr>
          <a:xfrm>
            <a:off x="812800" y="4305102"/>
            <a:ext cx="10566400" cy="511175"/>
          </a:xfrm>
          <a:prstGeom prst="roundRect">
            <a:avLst>
              <a:gd name="adj" fmla="val 19876"/>
            </a:avLst>
          </a:prstGeom>
          <a:solidFill>
            <a:srgbClr val="F3E7C6"/>
          </a:solidFill>
          <a:ln/>
        </p:spPr>
        <p:txBody>
          <a:bodyPr wrap="square" lIns="0" tIns="97242" rIns="148042" bIns="71842" rtlCol="0" anchor="t">
            <a:normAutofit/>
          </a:bodyPr>
          <a:lstStyle/>
          <a:p>
            <a:pPr algn="r" indent="0" marL="0">
              <a:lnSpc>
                <a:spcPts val="2025"/>
              </a:lnSpc>
              <a:buNone/>
            </a:pPr>
            <a:r>
              <a:rPr lang="en-US" sz="1350" dirty="0">
                <a:solidFill>
                  <a:srgbClr val="13294B"/>
                </a:solidFill>
                <a:latin typeface="IBM Plex Sans Arabic" pitchFamily="34" charset="0"/>
                <a:ea typeface="IBM Plex Sans Arabic" pitchFamily="34" charset="-122"/>
                <a:cs typeface="IBM Plex Sans Arabic" pitchFamily="34" charset="-120"/>
              </a:rPr>
              <a:t>‫</a:t>
            </a:r>
            <a:r>
              <a:rPr lang="en-US" sz="1350" b="1" dirty="0">
                <a:solidFill>
                  <a:srgbClr val="13294B"/>
                </a:solidFill>
                <a:latin typeface="IBM Plex Sans Arabic" pitchFamily="34" charset="0"/>
                <a:ea typeface="IBM Plex Sans Arabic" pitchFamily="34" charset="-122"/>
                <a:cs typeface="IBM Plex Sans Arabic" pitchFamily="34" charset="-120"/>
              </a:rPr>
              <a:t>القاعدة:</a:t>
            </a:r>
            <a:r>
              <a:rPr lang="en-US" sz="1350" dirty="0">
                <a:solidFill>
                  <a:srgbClr val="13294B"/>
                </a:solidFill>
                <a:latin typeface="IBM Plex Sans Arabic" pitchFamily="34" charset="0"/>
                <a:ea typeface="IBM Plex Sans Arabic" pitchFamily="34" charset="-122"/>
                <a:cs typeface="IBM Plex Sans Arabic" pitchFamily="34" charset="-120"/>
              </a:rPr>
              <a:t> كل بند في NARS يجب أن يُغطّى في ARS، ويمكن أن تضيف ARS بنودًا لا تقابلها NARS.‬</a:t>
            </a:r>
            <a:endParaRPr lang="en-US" sz="1350" dirty="0">
              <a:latin typeface="IBM Plex Sans Arabic" charset="0"/>
              <a:ea typeface="IBM Plex Sans Arabic" charset="0"/>
              <a:cs typeface="IBM Plex Sans Arabic" charset="0"/>
            </a:endParaRPr>
          </a:p>
        </p:txBody>
      </p:sp>
      <p:sp>
        <p:nvSpPr>
          <p:cNvPr id="8" name="Text 5"/>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9" name="Text 6"/>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15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الرابع · المعايير الأكاديمية المرجعية‬</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‫خمس خطوات لبناء ARS لبرنامج علوم الحاسب‬</a:t>
            </a:r>
            <a:endParaRPr lang="en-US" sz="3000" dirty="0">
              <a:latin typeface="Cairo" charset="0"/>
              <a:ea typeface="Cairo" charset="0"/>
              <a:cs typeface="Cairo" charset="0"/>
            </a:endParaRPr>
          </a:p>
        </p:txBody>
      </p:sp>
      <p:sp>
        <p:nvSpPr>
          <p:cNvPr id="4" name="Shape 2"/>
          <p:cNvSpPr/>
          <p:nvPr/>
        </p:nvSpPr>
        <p:spPr>
          <a:xfrm>
            <a:off x="812800" y="1800820"/>
            <a:ext cx="2004880" cy="2229644"/>
          </a:xfrm>
          <a:prstGeom prst="roundRect">
            <a:avLst>
              <a:gd name="adj" fmla="val 5701"/>
            </a:avLst>
          </a:prstGeom>
          <a:solidFill>
            <a:srgbClr val="13294B"/>
          </a:solidFill>
          <a:ln/>
        </p:spPr>
      </p:sp>
      <p:sp>
        <p:nvSpPr>
          <p:cNvPr id="5" name="Text 3"/>
          <p:cNvSpPr/>
          <p:nvPr/>
        </p:nvSpPr>
        <p:spPr>
          <a:xfrm>
            <a:off x="914198" y="1965920"/>
            <a:ext cx="1751083" cy="304800"/>
          </a:xfrm>
          <a:prstGeom prst="rect">
            <a:avLst/>
          </a:prstGeom>
          <a:noFill/>
          <a:ln/>
        </p:spPr>
        <p:txBody>
          <a:bodyPr wrap="square" lIns="0" tIns="0" rIns="0" bIns="0" rtlCol="0" anchor="t">
            <a:normAutofit/>
          </a:bodyPr>
          <a:lstStyle/>
          <a:p>
            <a:pPr algn="r" indent="0" marL="0">
              <a:lnSpc>
                <a:spcPts val="2200"/>
              </a:lnSpc>
              <a:buNone/>
            </a:pPr>
            <a:r>
              <a:rPr lang="en-US" sz="2000" b="1" dirty="0">
                <a:solidFill>
                  <a:srgbClr val="C8A04A"/>
                </a:solidFill>
                <a:latin typeface="Cairo" pitchFamily="34" charset="0"/>
                <a:ea typeface="Cairo" pitchFamily="34" charset="-122"/>
                <a:cs typeface="Cairo" pitchFamily="34" charset="-120"/>
              </a:rPr>
              <a:t>05</a:t>
            </a:r>
            <a:endParaRPr lang="en-US" sz="2000" dirty="0">
              <a:latin typeface="Cairo" charset="0"/>
              <a:ea typeface="Cairo" charset="0"/>
              <a:cs typeface="Cairo" charset="0"/>
            </a:endParaRPr>
          </a:p>
        </p:txBody>
      </p:sp>
      <p:sp>
        <p:nvSpPr>
          <p:cNvPr id="6" name="Text 4"/>
          <p:cNvSpPr/>
          <p:nvPr/>
        </p:nvSpPr>
        <p:spPr>
          <a:xfrm>
            <a:off x="914198" y="2321520"/>
            <a:ext cx="1751083"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FBF8F0"/>
                </a:solidFill>
                <a:latin typeface="Cairo" pitchFamily="34" charset="0"/>
                <a:ea typeface="Cairo" pitchFamily="34" charset="-122"/>
                <a:cs typeface="Cairo" pitchFamily="34" charset="-120"/>
              </a:rPr>
              <a:t>‫الاعتماد والنشر‬</a:t>
            </a:r>
            <a:endParaRPr lang="en-US" sz="1500" dirty="0">
              <a:latin typeface="Cairo" charset="0"/>
              <a:ea typeface="Cairo" charset="0"/>
              <a:cs typeface="Cairo" charset="0"/>
            </a:endParaRPr>
          </a:p>
        </p:txBody>
      </p:sp>
      <p:sp>
        <p:nvSpPr>
          <p:cNvPr id="7" name="Text 5"/>
          <p:cNvSpPr/>
          <p:nvPr/>
        </p:nvSpPr>
        <p:spPr>
          <a:xfrm>
            <a:off x="914198" y="2654895"/>
            <a:ext cx="1751083" cy="734020"/>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C9D3E3"/>
                </a:solidFill>
                <a:latin typeface="IBM Plex Sans Arabic" pitchFamily="34" charset="0"/>
                <a:ea typeface="IBM Plex Sans Arabic" pitchFamily="34" charset="-122"/>
                <a:cs typeface="IBM Plex Sans Arabic" pitchFamily="34" charset="-120"/>
              </a:rPr>
              <a:t>‫اعتماد المجالس، ثم النشر على موقع الكلية، وتوعية الطلاب وأعضاء هيئة التدريس بها.‬</a:t>
            </a:r>
            <a:endParaRPr lang="en-US" sz="1200" dirty="0">
              <a:latin typeface="IBM Plex Sans Arabic" charset="0"/>
              <a:ea typeface="IBM Plex Sans Arabic" charset="0"/>
              <a:cs typeface="IBM Plex Sans Arabic" charset="0"/>
            </a:endParaRPr>
          </a:p>
        </p:txBody>
      </p:sp>
      <p:sp>
        <p:nvSpPr>
          <p:cNvPr id="8" name="Shape 6"/>
          <p:cNvSpPr/>
          <p:nvPr/>
        </p:nvSpPr>
        <p:spPr>
          <a:xfrm>
            <a:off x="2947855" y="1803995"/>
            <a:ext cx="2007063" cy="2223294"/>
          </a:xfrm>
          <a:prstGeom prst="roundRect">
            <a:avLst>
              <a:gd name="adj" fmla="val 5537"/>
            </a:avLst>
          </a:prstGeom>
          <a:solidFill>
            <a:srgbClr val="FFFDF8"/>
          </a:solidFill>
          <a:ln w="6350">
            <a:solidFill>
              <a:srgbClr val="E2DDD0"/>
            </a:solidFill>
            <a:prstDash val="solid"/>
          </a:ln>
        </p:spPr>
      </p:sp>
      <p:sp>
        <p:nvSpPr>
          <p:cNvPr id="9" name="Text 7"/>
          <p:cNvSpPr/>
          <p:nvPr/>
        </p:nvSpPr>
        <p:spPr>
          <a:xfrm>
            <a:off x="3050309" y="1970162"/>
            <a:ext cx="1751151" cy="304800"/>
          </a:xfrm>
          <a:prstGeom prst="rect">
            <a:avLst/>
          </a:prstGeom>
          <a:noFill/>
          <a:ln/>
        </p:spPr>
        <p:txBody>
          <a:bodyPr wrap="square" lIns="0" tIns="0" rIns="0" bIns="0" rtlCol="0" anchor="t">
            <a:normAutofit/>
          </a:bodyPr>
          <a:lstStyle/>
          <a:p>
            <a:pPr algn="r" indent="0" marL="0">
              <a:lnSpc>
                <a:spcPts val="2200"/>
              </a:lnSpc>
              <a:buNone/>
            </a:pPr>
            <a:r>
              <a:rPr lang="en-US" sz="2000" b="1" dirty="0">
                <a:solidFill>
                  <a:srgbClr val="1F7A8C"/>
                </a:solidFill>
                <a:latin typeface="Cairo" pitchFamily="34" charset="0"/>
                <a:ea typeface="Cairo" pitchFamily="34" charset="-122"/>
                <a:cs typeface="Cairo" pitchFamily="34" charset="-120"/>
              </a:rPr>
              <a:t>04</a:t>
            </a:r>
            <a:endParaRPr lang="en-US" sz="2000" dirty="0">
              <a:latin typeface="Cairo" charset="0"/>
              <a:ea typeface="Cairo" charset="0"/>
              <a:cs typeface="Cairo" charset="0"/>
            </a:endParaRPr>
          </a:p>
        </p:txBody>
      </p:sp>
      <p:sp>
        <p:nvSpPr>
          <p:cNvPr id="10" name="Text 8"/>
          <p:cNvSpPr/>
          <p:nvPr/>
        </p:nvSpPr>
        <p:spPr>
          <a:xfrm>
            <a:off x="3050309" y="2325762"/>
            <a:ext cx="1751151"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‫مصفوفة التغطية‬</a:t>
            </a:r>
            <a:endParaRPr lang="en-US" sz="1500" dirty="0">
              <a:latin typeface="Cairo" charset="0"/>
              <a:ea typeface="Cairo" charset="0"/>
              <a:cs typeface="Cairo" charset="0"/>
            </a:endParaRPr>
          </a:p>
        </p:txBody>
      </p:sp>
      <p:sp>
        <p:nvSpPr>
          <p:cNvPr id="11" name="Text 9"/>
          <p:cNvSpPr/>
          <p:nvPr/>
        </p:nvSpPr>
        <p:spPr>
          <a:xfrm>
            <a:off x="3050309" y="2659137"/>
            <a:ext cx="1751151" cy="734020"/>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‫ربط كل بند في ARS بما يقابله في NARS لإثبات أن لا بند من NARS سقط.‬</a:t>
            </a:r>
            <a:endParaRPr lang="en-US" sz="1200" dirty="0">
              <a:latin typeface="IBM Plex Sans Arabic" charset="0"/>
              <a:ea typeface="IBM Plex Sans Arabic" charset="0"/>
              <a:cs typeface="IBM Plex Sans Arabic" charset="0"/>
            </a:endParaRPr>
          </a:p>
        </p:txBody>
      </p:sp>
      <p:sp>
        <p:nvSpPr>
          <p:cNvPr id="12" name="Shape 10"/>
          <p:cNvSpPr/>
          <p:nvPr/>
        </p:nvSpPr>
        <p:spPr>
          <a:xfrm>
            <a:off x="5088268" y="1803995"/>
            <a:ext cx="2006997" cy="2223294"/>
          </a:xfrm>
          <a:prstGeom prst="roundRect">
            <a:avLst>
              <a:gd name="adj" fmla="val 5537"/>
            </a:avLst>
          </a:prstGeom>
          <a:solidFill>
            <a:srgbClr val="FFFDF8"/>
          </a:solidFill>
          <a:ln w="6350">
            <a:solidFill>
              <a:srgbClr val="E2DDD0"/>
            </a:solidFill>
            <a:prstDash val="solid"/>
          </a:ln>
        </p:spPr>
      </p:sp>
      <p:sp>
        <p:nvSpPr>
          <p:cNvPr id="13" name="Text 11"/>
          <p:cNvSpPr/>
          <p:nvPr/>
        </p:nvSpPr>
        <p:spPr>
          <a:xfrm>
            <a:off x="5190724" y="1970162"/>
            <a:ext cx="1751083" cy="304800"/>
          </a:xfrm>
          <a:prstGeom prst="rect">
            <a:avLst/>
          </a:prstGeom>
          <a:noFill/>
          <a:ln/>
        </p:spPr>
        <p:txBody>
          <a:bodyPr wrap="square" lIns="0" tIns="0" rIns="0" bIns="0" rtlCol="0" anchor="t">
            <a:normAutofit/>
          </a:bodyPr>
          <a:lstStyle/>
          <a:p>
            <a:pPr algn="r" indent="0" marL="0">
              <a:lnSpc>
                <a:spcPts val="2200"/>
              </a:lnSpc>
              <a:buNone/>
            </a:pPr>
            <a:r>
              <a:rPr lang="en-US" sz="2000" b="1" dirty="0">
                <a:solidFill>
                  <a:srgbClr val="1F7A8C"/>
                </a:solidFill>
                <a:latin typeface="Cairo" pitchFamily="34" charset="0"/>
                <a:ea typeface="Cairo" pitchFamily="34" charset="-122"/>
                <a:cs typeface="Cairo" pitchFamily="34" charset="-120"/>
              </a:rPr>
              <a:t>03</a:t>
            </a:r>
            <a:endParaRPr lang="en-US" sz="2000" dirty="0">
              <a:latin typeface="Cairo" charset="0"/>
              <a:ea typeface="Cairo" charset="0"/>
              <a:cs typeface="Cairo" charset="0"/>
            </a:endParaRPr>
          </a:p>
        </p:txBody>
      </p:sp>
      <p:sp>
        <p:nvSpPr>
          <p:cNvPr id="14" name="Text 12"/>
          <p:cNvSpPr/>
          <p:nvPr/>
        </p:nvSpPr>
        <p:spPr>
          <a:xfrm>
            <a:off x="5190724" y="2325762"/>
            <a:ext cx="1751083"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‫الصياغة والترميز‬</a:t>
            </a:r>
            <a:endParaRPr lang="en-US" sz="1500" dirty="0">
              <a:latin typeface="Cairo" charset="0"/>
              <a:ea typeface="Cairo" charset="0"/>
              <a:cs typeface="Cairo" charset="0"/>
            </a:endParaRPr>
          </a:p>
        </p:txBody>
      </p:sp>
      <p:sp>
        <p:nvSpPr>
          <p:cNvPr id="15" name="Text 13"/>
          <p:cNvSpPr/>
          <p:nvPr/>
        </p:nvSpPr>
        <p:spPr>
          <a:xfrm>
            <a:off x="5190724" y="2659137"/>
            <a:ext cx="1751083" cy="734020"/>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‫كتابة كل مخرج بفعل سلوكي قابل للقياس، وترميزه في مجاله (a1، b2، c3، d1).‬</a:t>
            </a:r>
            <a:endParaRPr lang="en-US" sz="1200" dirty="0">
              <a:latin typeface="IBM Plex Sans Arabic" charset="0"/>
              <a:ea typeface="IBM Plex Sans Arabic" charset="0"/>
              <a:cs typeface="IBM Plex Sans Arabic" charset="0"/>
            </a:endParaRPr>
          </a:p>
        </p:txBody>
      </p:sp>
      <p:sp>
        <p:nvSpPr>
          <p:cNvPr id="16" name="Shape 14"/>
          <p:cNvSpPr/>
          <p:nvPr/>
        </p:nvSpPr>
        <p:spPr>
          <a:xfrm>
            <a:off x="7228615" y="1803995"/>
            <a:ext cx="2007063" cy="2223294"/>
          </a:xfrm>
          <a:prstGeom prst="roundRect">
            <a:avLst>
              <a:gd name="adj" fmla="val 5537"/>
            </a:avLst>
          </a:prstGeom>
          <a:solidFill>
            <a:srgbClr val="FFFDF8"/>
          </a:solidFill>
          <a:ln w="6350">
            <a:solidFill>
              <a:srgbClr val="E2DDD0"/>
            </a:solidFill>
            <a:prstDash val="solid"/>
          </a:ln>
        </p:spPr>
      </p:sp>
      <p:sp>
        <p:nvSpPr>
          <p:cNvPr id="17" name="Text 15"/>
          <p:cNvSpPr/>
          <p:nvPr/>
        </p:nvSpPr>
        <p:spPr>
          <a:xfrm>
            <a:off x="7331069" y="1970162"/>
            <a:ext cx="1751151" cy="304800"/>
          </a:xfrm>
          <a:prstGeom prst="rect">
            <a:avLst/>
          </a:prstGeom>
          <a:noFill/>
          <a:ln/>
        </p:spPr>
        <p:txBody>
          <a:bodyPr wrap="square" lIns="0" tIns="0" rIns="0" bIns="0" rtlCol="0" anchor="t">
            <a:normAutofit/>
          </a:bodyPr>
          <a:lstStyle/>
          <a:p>
            <a:pPr algn="r" indent="0" marL="0">
              <a:lnSpc>
                <a:spcPts val="2200"/>
              </a:lnSpc>
              <a:buNone/>
            </a:pPr>
            <a:r>
              <a:rPr lang="en-US" sz="2000" b="1" dirty="0">
                <a:solidFill>
                  <a:srgbClr val="1F7A8C"/>
                </a:solidFill>
                <a:latin typeface="Cairo" pitchFamily="34" charset="0"/>
                <a:ea typeface="Cairo" pitchFamily="34" charset="-122"/>
                <a:cs typeface="Cairo" pitchFamily="34" charset="-120"/>
              </a:rPr>
              <a:t>02</a:t>
            </a:r>
            <a:endParaRPr lang="en-US" sz="2000" dirty="0">
              <a:latin typeface="Cairo" charset="0"/>
              <a:ea typeface="Cairo" charset="0"/>
              <a:cs typeface="Cairo" charset="0"/>
            </a:endParaRPr>
          </a:p>
        </p:txBody>
      </p:sp>
      <p:sp>
        <p:nvSpPr>
          <p:cNvPr id="18" name="Text 16"/>
          <p:cNvSpPr/>
          <p:nvPr/>
        </p:nvSpPr>
        <p:spPr>
          <a:xfrm>
            <a:off x="7331069" y="2325762"/>
            <a:ext cx="1751151" cy="539750"/>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‫المواءمة مع الرسالة‬</a:t>
            </a:r>
            <a:endParaRPr lang="en-US" sz="1500" dirty="0">
              <a:latin typeface="Cairo" charset="0"/>
              <a:ea typeface="Cairo" charset="0"/>
              <a:cs typeface="Cairo" charset="0"/>
            </a:endParaRPr>
          </a:p>
        </p:txBody>
      </p:sp>
      <p:sp>
        <p:nvSpPr>
          <p:cNvPr id="19" name="Text 17"/>
          <p:cNvSpPr/>
          <p:nvPr/>
        </p:nvSpPr>
        <p:spPr>
          <a:xfrm>
            <a:off x="7331069" y="2916312"/>
            <a:ext cx="1751151" cy="97022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‫إضافة صفات تعكس رسالة القسم وتميّزه، مثلًا: الذكاء الاصطناعي، أو احتياجات سوق العمل في إقليم الصعيد.‬</a:t>
            </a:r>
            <a:endParaRPr lang="en-US" sz="1200" dirty="0">
              <a:latin typeface="IBM Plex Sans Arabic" charset="0"/>
              <a:ea typeface="IBM Plex Sans Arabic" charset="0"/>
              <a:cs typeface="IBM Plex Sans Arabic" charset="0"/>
            </a:endParaRPr>
          </a:p>
        </p:txBody>
      </p:sp>
      <p:sp>
        <p:nvSpPr>
          <p:cNvPr id="20" name="Shape 18"/>
          <p:cNvSpPr/>
          <p:nvPr/>
        </p:nvSpPr>
        <p:spPr>
          <a:xfrm>
            <a:off x="9369028" y="1803995"/>
            <a:ext cx="2006997" cy="2223294"/>
          </a:xfrm>
          <a:prstGeom prst="roundRect">
            <a:avLst>
              <a:gd name="adj" fmla="val 5537"/>
            </a:avLst>
          </a:prstGeom>
          <a:solidFill>
            <a:srgbClr val="FFFDF8"/>
          </a:solidFill>
          <a:ln w="6350">
            <a:solidFill>
              <a:srgbClr val="E2DDD0"/>
            </a:solidFill>
            <a:prstDash val="solid"/>
          </a:ln>
        </p:spPr>
      </p:sp>
      <p:sp>
        <p:nvSpPr>
          <p:cNvPr id="21" name="Text 19"/>
          <p:cNvSpPr/>
          <p:nvPr/>
        </p:nvSpPr>
        <p:spPr>
          <a:xfrm>
            <a:off x="9471485" y="1970162"/>
            <a:ext cx="1751083" cy="304800"/>
          </a:xfrm>
          <a:prstGeom prst="rect">
            <a:avLst/>
          </a:prstGeom>
          <a:noFill/>
          <a:ln/>
        </p:spPr>
        <p:txBody>
          <a:bodyPr wrap="square" lIns="0" tIns="0" rIns="0" bIns="0" rtlCol="0" anchor="t">
            <a:normAutofit/>
          </a:bodyPr>
          <a:lstStyle/>
          <a:p>
            <a:pPr algn="r" indent="0" marL="0">
              <a:lnSpc>
                <a:spcPts val="2200"/>
              </a:lnSpc>
              <a:buNone/>
            </a:pPr>
            <a:r>
              <a:rPr lang="en-US" sz="2000" b="1" dirty="0">
                <a:solidFill>
                  <a:srgbClr val="1F7A8C"/>
                </a:solidFill>
                <a:latin typeface="Cairo" pitchFamily="34" charset="0"/>
                <a:ea typeface="Cairo" pitchFamily="34" charset="-122"/>
                <a:cs typeface="Cairo" pitchFamily="34" charset="-120"/>
              </a:rPr>
              <a:t>01</a:t>
            </a:r>
            <a:endParaRPr lang="en-US" sz="2000" dirty="0">
              <a:latin typeface="Cairo" charset="0"/>
              <a:ea typeface="Cairo" charset="0"/>
              <a:cs typeface="Cairo" charset="0"/>
            </a:endParaRPr>
          </a:p>
        </p:txBody>
      </p:sp>
      <p:sp>
        <p:nvSpPr>
          <p:cNvPr id="22" name="Text 20"/>
          <p:cNvSpPr/>
          <p:nvPr/>
        </p:nvSpPr>
        <p:spPr>
          <a:xfrm>
            <a:off x="9471485" y="2325762"/>
            <a:ext cx="1751083"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‫التبنّي‬</a:t>
            </a:r>
            <a:endParaRPr lang="en-US" sz="1500" dirty="0">
              <a:latin typeface="Cairo" charset="0"/>
              <a:ea typeface="Cairo" charset="0"/>
              <a:cs typeface="Cairo" charset="0"/>
            </a:endParaRPr>
          </a:p>
        </p:txBody>
      </p:sp>
      <p:sp>
        <p:nvSpPr>
          <p:cNvPr id="23" name="Text 21"/>
          <p:cNvSpPr/>
          <p:nvPr/>
        </p:nvSpPr>
        <p:spPr>
          <a:xfrm>
            <a:off x="9471485" y="2659137"/>
            <a:ext cx="1751083" cy="97022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‫قرار من مجلس القسم ثم مجلس الكلية بتبني NARS الحاسبات والمعلومات: الجزء العام وجزء علوم الحاسب.‬</a:t>
            </a:r>
            <a:endParaRPr lang="en-US" sz="1200" dirty="0">
              <a:latin typeface="IBM Plex Sans Arabic" charset="0"/>
              <a:ea typeface="IBM Plex Sans Arabic" charset="0"/>
              <a:cs typeface="IBM Plex Sans Arabic" charset="0"/>
            </a:endParaRPr>
          </a:p>
        </p:txBody>
      </p:sp>
      <p:sp>
        <p:nvSpPr>
          <p:cNvPr id="24" name="Shape 22"/>
          <p:cNvSpPr/>
          <p:nvPr/>
        </p:nvSpPr>
        <p:spPr>
          <a:xfrm>
            <a:off x="812800" y="4262239"/>
            <a:ext cx="10566400" cy="0"/>
          </a:xfrm>
          <a:prstGeom prst="line">
            <a:avLst/>
          </a:prstGeom>
          <a:noFill/>
          <a:ln w="6350">
            <a:solidFill>
              <a:srgbClr val="DCD6C8"/>
            </a:solidFill>
            <a:prstDash val="solid"/>
          </a:ln>
        </p:spPr>
      </p:sp>
      <p:sp>
        <p:nvSpPr>
          <p:cNvPr id="25" name="Text 23"/>
          <p:cNvSpPr/>
          <p:nvPr/>
        </p:nvSpPr>
        <p:spPr>
          <a:xfrm>
            <a:off x="577203" y="4415706"/>
            <a:ext cx="8088828"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a:t>
            </a:r>
            <a:r>
              <a:rPr lang="en-US" sz="1300" b="1" dirty="0">
                <a:solidFill>
                  <a:srgbClr val="13294B"/>
                </a:solidFill>
                <a:latin typeface="IBM Plex Sans Arabic" pitchFamily="34" charset="0"/>
                <a:ea typeface="IBM Plex Sans Arabic" pitchFamily="34" charset="-122"/>
                <a:cs typeface="IBM Plex Sans Arabic" pitchFamily="34" charset="-120"/>
              </a:rPr>
              <a:t>الوثائق الدالة:</a:t>
            </a:r>
            <a:r>
              <a:rPr lang="en-US" sz="1300" dirty="0">
                <a:solidFill>
                  <a:srgbClr val="13294B"/>
                </a:solidFill>
                <a:latin typeface="IBM Plex Sans Arabic" pitchFamily="34" charset="0"/>
                <a:ea typeface="IBM Plex Sans Arabic" pitchFamily="34" charset="-122"/>
                <a:cs typeface="IBM Plex Sans Arabic" pitchFamily="34" charset="-120"/>
              </a:rPr>
              <a:t> محضر مجلس القسم ومجلس الكلية · وثيقة ARS المعتمدة · مصفوفة ARS مقابل NARS · ما يثبت النشر والتوعية‬</a:t>
            </a:r>
            <a:endParaRPr lang="en-US" sz="1300" dirty="0">
              <a:latin typeface="IBM Plex Sans Arabic" charset="0"/>
              <a:ea typeface="IBM Plex Sans Arabic" charset="0"/>
              <a:cs typeface="IBM Plex Sans Arabic" charset="0"/>
            </a:endParaRPr>
          </a:p>
        </p:txBody>
      </p:sp>
      <p:sp>
        <p:nvSpPr>
          <p:cNvPr id="26" name="Text 24"/>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27" name="Text 25"/>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16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الخامس · التطبيق على البرنامج والمقررات‬</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‫سلسلة الربط: من الرسالة إلى ورقة الامتحان‬</a:t>
            </a:r>
            <a:endParaRPr lang="en-US" sz="3000" dirty="0">
              <a:latin typeface="Cairo" charset="0"/>
              <a:ea typeface="Cairo" charset="0"/>
              <a:cs typeface="Cairo" charset="0"/>
            </a:endParaRPr>
          </a:p>
        </p:txBody>
      </p:sp>
      <p:sp>
        <p:nvSpPr>
          <p:cNvPr id="4" name="Shape 2"/>
          <p:cNvSpPr/>
          <p:nvPr/>
        </p:nvSpPr>
        <p:spPr>
          <a:xfrm>
            <a:off x="815975" y="1778595"/>
            <a:ext cx="2254250" cy="706901"/>
          </a:xfrm>
          <a:prstGeom prst="roundRect">
            <a:avLst>
              <a:gd name="adj" fmla="val 12127"/>
            </a:avLst>
          </a:prstGeom>
          <a:solidFill>
            <a:srgbClr val="FFFDF8"/>
          </a:solidFill>
          <a:ln w="6350">
            <a:solidFill>
              <a:srgbClr val="E2DDD0"/>
            </a:solidFill>
            <a:prstDash val="solid"/>
          </a:ln>
        </p:spPr>
      </p:sp>
      <p:sp>
        <p:nvSpPr>
          <p:cNvPr id="5" name="Text 3"/>
          <p:cNvSpPr/>
          <p:nvPr/>
        </p:nvSpPr>
        <p:spPr>
          <a:xfrm>
            <a:off x="897551" y="1893962"/>
            <a:ext cx="203191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4</a:t>
            </a:r>
            <a:endParaRPr lang="en-US" sz="1200" dirty="0">
              <a:latin typeface="IBM Plex Sans Arabic" charset="0"/>
              <a:ea typeface="IBM Plex Sans Arabic" charset="0"/>
              <a:cs typeface="IBM Plex Sans Arabic" charset="0"/>
            </a:endParaRPr>
          </a:p>
        </p:txBody>
      </p:sp>
      <p:sp>
        <p:nvSpPr>
          <p:cNvPr id="6" name="Text 4"/>
          <p:cNvSpPr/>
          <p:nvPr/>
        </p:nvSpPr>
        <p:spPr>
          <a:xfrm>
            <a:off x="897551" y="2130165"/>
            <a:ext cx="2031915" cy="265377"/>
          </a:xfrm>
          <a:prstGeom prst="rect">
            <a:avLst/>
          </a:prstGeom>
          <a:noFill/>
          <a:ln/>
        </p:spPr>
        <p:txBody>
          <a:bodyPr wrap="square" lIns="0" tIns="0" rIns="0" bIns="0" rtlCol="0" anchor="t">
            <a:normAutofit/>
          </a:bodyPr>
          <a:lstStyle/>
          <a:p>
            <a:pPr algn="r" indent="0" marL="0">
              <a:lnSpc>
                <a:spcPts val="1890"/>
              </a:lnSpc>
              <a:buNone/>
            </a:pPr>
            <a:r>
              <a:rPr lang="en-US" sz="1350" b="1" dirty="0">
                <a:solidFill>
                  <a:srgbClr val="13294B"/>
                </a:solidFill>
                <a:latin typeface="IBM Plex Sans Arabic" pitchFamily="34" charset="0"/>
                <a:ea typeface="IBM Plex Sans Arabic" pitchFamily="34" charset="-122"/>
                <a:cs typeface="IBM Plex Sans Arabic" pitchFamily="34" charset="-120"/>
              </a:rPr>
              <a:t>‫مخرجات تعلم البرنامج‬</a:t>
            </a:r>
            <a:endParaRPr lang="en-US" sz="1350" dirty="0">
              <a:latin typeface="IBM Plex Sans Arabic" charset="0"/>
              <a:ea typeface="IBM Plex Sans Arabic" charset="0"/>
              <a:cs typeface="IBM Plex Sans Arabic" charset="0"/>
            </a:endParaRPr>
          </a:p>
        </p:txBody>
      </p:sp>
      <p:pic>
        <p:nvPicPr>
          <p:cNvPr id="7" name="Image 0" descr="arrow-left">    </p:cNvPr>
          <p:cNvPicPr>
            <a:picLocks noChangeAspect="1"/>
          </p:cNvPicPr>
          <p:nvPr/>
        </p:nvPicPr>
        <p:blipFill>
          <a:blip r:embed="rId1"/>
          <a:srcRect l="0" r="0" t="0" b="0"/>
          <a:stretch/>
        </p:blipFill>
        <p:spPr>
          <a:xfrm>
            <a:off x="3149600" y="2043113"/>
            <a:ext cx="355600" cy="177800"/>
          </a:xfrm>
          <a:prstGeom prst="rect">
            <a:avLst/>
          </a:prstGeom>
        </p:spPr>
      </p:pic>
      <p:sp>
        <p:nvSpPr>
          <p:cNvPr id="8" name="Shape 5"/>
          <p:cNvSpPr/>
          <p:nvPr/>
        </p:nvSpPr>
        <p:spPr>
          <a:xfrm>
            <a:off x="3584575" y="1778595"/>
            <a:ext cx="2254250" cy="706901"/>
          </a:xfrm>
          <a:prstGeom prst="roundRect">
            <a:avLst>
              <a:gd name="adj" fmla="val 12127"/>
            </a:avLst>
          </a:prstGeom>
          <a:solidFill>
            <a:srgbClr val="FFFDF8"/>
          </a:solidFill>
          <a:ln w="6350">
            <a:solidFill>
              <a:srgbClr val="E2DDD0"/>
            </a:solidFill>
            <a:prstDash val="solid"/>
          </a:ln>
        </p:spPr>
      </p:sp>
      <p:sp>
        <p:nvSpPr>
          <p:cNvPr id="9" name="Text 6"/>
          <p:cNvSpPr/>
          <p:nvPr/>
        </p:nvSpPr>
        <p:spPr>
          <a:xfrm>
            <a:off x="3666151" y="1893962"/>
            <a:ext cx="203191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3</a:t>
            </a:r>
            <a:endParaRPr lang="en-US" sz="1200" dirty="0">
              <a:latin typeface="IBM Plex Sans Arabic" charset="0"/>
              <a:ea typeface="IBM Plex Sans Arabic" charset="0"/>
              <a:cs typeface="IBM Plex Sans Arabic" charset="0"/>
            </a:endParaRPr>
          </a:p>
        </p:txBody>
      </p:sp>
      <p:sp>
        <p:nvSpPr>
          <p:cNvPr id="10" name="Text 7"/>
          <p:cNvSpPr/>
          <p:nvPr/>
        </p:nvSpPr>
        <p:spPr>
          <a:xfrm>
            <a:off x="3666151" y="2130165"/>
            <a:ext cx="2031915" cy="265377"/>
          </a:xfrm>
          <a:prstGeom prst="rect">
            <a:avLst/>
          </a:prstGeom>
          <a:noFill/>
          <a:ln/>
        </p:spPr>
        <p:txBody>
          <a:bodyPr wrap="square" lIns="0" tIns="0" rIns="0" bIns="0" rtlCol="0" anchor="t">
            <a:normAutofit/>
          </a:bodyPr>
          <a:lstStyle/>
          <a:p>
            <a:pPr algn="r" indent="0" marL="0">
              <a:lnSpc>
                <a:spcPts val="1890"/>
              </a:lnSpc>
              <a:buNone/>
            </a:pPr>
            <a:r>
              <a:rPr lang="en-US" sz="1350" b="1" dirty="0">
                <a:solidFill>
                  <a:srgbClr val="13294B"/>
                </a:solidFill>
                <a:latin typeface="IBM Plex Sans Arabic" pitchFamily="34" charset="0"/>
                <a:ea typeface="IBM Plex Sans Arabic" pitchFamily="34" charset="-122"/>
                <a:cs typeface="IBM Plex Sans Arabic" pitchFamily="34" charset="-120"/>
              </a:rPr>
              <a:t>‫ARS ومواصفات الخريج‬</a:t>
            </a:r>
            <a:endParaRPr lang="en-US" sz="1350" dirty="0">
              <a:latin typeface="IBM Plex Sans Arabic" charset="0"/>
              <a:ea typeface="IBM Plex Sans Arabic" charset="0"/>
              <a:cs typeface="IBM Plex Sans Arabic" charset="0"/>
            </a:endParaRPr>
          </a:p>
        </p:txBody>
      </p:sp>
      <p:pic>
        <p:nvPicPr>
          <p:cNvPr id="11" name="Image 1" descr="arrow-left">    </p:cNvPr>
          <p:cNvPicPr>
            <a:picLocks noChangeAspect="1"/>
          </p:cNvPicPr>
          <p:nvPr/>
        </p:nvPicPr>
        <p:blipFill>
          <a:blip r:embed="rId2"/>
          <a:srcRect l="0" r="0" t="0" b="0"/>
          <a:stretch/>
        </p:blipFill>
        <p:spPr>
          <a:xfrm>
            <a:off x="5918200" y="2043113"/>
            <a:ext cx="355600" cy="177800"/>
          </a:xfrm>
          <a:prstGeom prst="rect">
            <a:avLst/>
          </a:prstGeom>
        </p:spPr>
      </p:pic>
      <p:sp>
        <p:nvSpPr>
          <p:cNvPr id="12" name="Shape 8"/>
          <p:cNvSpPr/>
          <p:nvPr/>
        </p:nvSpPr>
        <p:spPr>
          <a:xfrm>
            <a:off x="6353175" y="1778595"/>
            <a:ext cx="2254250" cy="706901"/>
          </a:xfrm>
          <a:prstGeom prst="roundRect">
            <a:avLst>
              <a:gd name="adj" fmla="val 12127"/>
            </a:avLst>
          </a:prstGeom>
          <a:solidFill>
            <a:srgbClr val="FFFDF8"/>
          </a:solidFill>
          <a:ln w="6350">
            <a:solidFill>
              <a:srgbClr val="E2DDD0"/>
            </a:solidFill>
            <a:prstDash val="solid"/>
          </a:ln>
        </p:spPr>
      </p:sp>
      <p:sp>
        <p:nvSpPr>
          <p:cNvPr id="13" name="Text 9"/>
          <p:cNvSpPr/>
          <p:nvPr/>
        </p:nvSpPr>
        <p:spPr>
          <a:xfrm>
            <a:off x="6434751" y="1893962"/>
            <a:ext cx="203191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2</a:t>
            </a:r>
            <a:endParaRPr lang="en-US" sz="1200" dirty="0">
              <a:latin typeface="IBM Plex Sans Arabic" charset="0"/>
              <a:ea typeface="IBM Plex Sans Arabic" charset="0"/>
              <a:cs typeface="IBM Plex Sans Arabic" charset="0"/>
            </a:endParaRPr>
          </a:p>
        </p:txBody>
      </p:sp>
      <p:sp>
        <p:nvSpPr>
          <p:cNvPr id="14" name="Text 10"/>
          <p:cNvSpPr/>
          <p:nvPr/>
        </p:nvSpPr>
        <p:spPr>
          <a:xfrm>
            <a:off x="6434751" y="2130165"/>
            <a:ext cx="2031915" cy="265377"/>
          </a:xfrm>
          <a:prstGeom prst="rect">
            <a:avLst/>
          </a:prstGeom>
          <a:noFill/>
          <a:ln/>
        </p:spPr>
        <p:txBody>
          <a:bodyPr wrap="square" lIns="0" tIns="0" rIns="0" bIns="0" rtlCol="0" anchor="t">
            <a:normAutofit/>
          </a:bodyPr>
          <a:lstStyle/>
          <a:p>
            <a:pPr algn="r" indent="0" marL="0">
              <a:lnSpc>
                <a:spcPts val="1890"/>
              </a:lnSpc>
              <a:buNone/>
            </a:pPr>
            <a:r>
              <a:rPr lang="en-US" sz="1350" b="1" dirty="0">
                <a:solidFill>
                  <a:srgbClr val="13294B"/>
                </a:solidFill>
                <a:latin typeface="IBM Plex Sans Arabic" pitchFamily="34" charset="0"/>
                <a:ea typeface="IBM Plex Sans Arabic" pitchFamily="34" charset="-122"/>
                <a:cs typeface="IBM Plex Sans Arabic" pitchFamily="34" charset="-120"/>
              </a:rPr>
              <a:t>‫الأهداف العامة للبرنامج‬</a:t>
            </a:r>
            <a:endParaRPr lang="en-US" sz="1350" dirty="0">
              <a:latin typeface="IBM Plex Sans Arabic" charset="0"/>
              <a:ea typeface="IBM Plex Sans Arabic" charset="0"/>
              <a:cs typeface="IBM Plex Sans Arabic" charset="0"/>
            </a:endParaRPr>
          </a:p>
        </p:txBody>
      </p:sp>
      <p:pic>
        <p:nvPicPr>
          <p:cNvPr id="15" name="Image 2" descr="arrow-left">    </p:cNvPr>
          <p:cNvPicPr>
            <a:picLocks noChangeAspect="1"/>
          </p:cNvPicPr>
          <p:nvPr/>
        </p:nvPicPr>
        <p:blipFill>
          <a:blip r:embed="rId3"/>
          <a:srcRect l="0" r="0" t="0" b="0"/>
          <a:stretch/>
        </p:blipFill>
        <p:spPr>
          <a:xfrm>
            <a:off x="8686800" y="2043113"/>
            <a:ext cx="355600" cy="177800"/>
          </a:xfrm>
          <a:prstGeom prst="rect">
            <a:avLst/>
          </a:prstGeom>
        </p:spPr>
      </p:pic>
      <p:sp>
        <p:nvSpPr>
          <p:cNvPr id="16" name="Shape 11"/>
          <p:cNvSpPr/>
          <p:nvPr/>
        </p:nvSpPr>
        <p:spPr>
          <a:xfrm>
            <a:off x="9121775" y="1778595"/>
            <a:ext cx="2254250" cy="706901"/>
          </a:xfrm>
          <a:prstGeom prst="roundRect">
            <a:avLst>
              <a:gd name="adj" fmla="val 12127"/>
            </a:avLst>
          </a:prstGeom>
          <a:solidFill>
            <a:srgbClr val="FFFDF8"/>
          </a:solidFill>
          <a:ln w="6350">
            <a:solidFill>
              <a:srgbClr val="E2DDD0"/>
            </a:solidFill>
            <a:prstDash val="solid"/>
          </a:ln>
        </p:spPr>
      </p:sp>
      <p:sp>
        <p:nvSpPr>
          <p:cNvPr id="17" name="Text 12"/>
          <p:cNvSpPr/>
          <p:nvPr/>
        </p:nvSpPr>
        <p:spPr>
          <a:xfrm>
            <a:off x="9203352" y="1893962"/>
            <a:ext cx="203191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1</a:t>
            </a:r>
            <a:endParaRPr lang="en-US" sz="1200" dirty="0">
              <a:latin typeface="IBM Plex Sans Arabic" charset="0"/>
              <a:ea typeface="IBM Plex Sans Arabic" charset="0"/>
              <a:cs typeface="IBM Plex Sans Arabic" charset="0"/>
            </a:endParaRPr>
          </a:p>
        </p:txBody>
      </p:sp>
      <p:sp>
        <p:nvSpPr>
          <p:cNvPr id="18" name="Text 13"/>
          <p:cNvSpPr/>
          <p:nvPr/>
        </p:nvSpPr>
        <p:spPr>
          <a:xfrm>
            <a:off x="9203352" y="2130165"/>
            <a:ext cx="2031915" cy="265377"/>
          </a:xfrm>
          <a:prstGeom prst="rect">
            <a:avLst/>
          </a:prstGeom>
          <a:noFill/>
          <a:ln/>
        </p:spPr>
        <p:txBody>
          <a:bodyPr wrap="square" lIns="0" tIns="0" rIns="0" bIns="0" rtlCol="0" anchor="t">
            <a:normAutofit/>
          </a:bodyPr>
          <a:lstStyle/>
          <a:p>
            <a:pPr algn="r" indent="0" marL="0">
              <a:lnSpc>
                <a:spcPts val="1890"/>
              </a:lnSpc>
              <a:buNone/>
            </a:pPr>
            <a:r>
              <a:rPr lang="en-US" sz="1350" b="1" dirty="0">
                <a:solidFill>
                  <a:srgbClr val="13294B"/>
                </a:solidFill>
                <a:latin typeface="IBM Plex Sans Arabic" pitchFamily="34" charset="0"/>
                <a:ea typeface="IBM Plex Sans Arabic" pitchFamily="34" charset="-122"/>
                <a:cs typeface="IBM Plex Sans Arabic" pitchFamily="34" charset="-120"/>
              </a:rPr>
              <a:t>‫رسالة الكلية والقسم‬</a:t>
            </a:r>
            <a:endParaRPr lang="en-US" sz="1350" dirty="0">
              <a:latin typeface="IBM Plex Sans Arabic" charset="0"/>
              <a:ea typeface="IBM Plex Sans Arabic" charset="0"/>
              <a:cs typeface="IBM Plex Sans Arabic" charset="0"/>
            </a:endParaRPr>
          </a:p>
        </p:txBody>
      </p:sp>
      <p:sp>
        <p:nvSpPr>
          <p:cNvPr id="19" name="Shape 14"/>
          <p:cNvSpPr/>
          <p:nvPr/>
        </p:nvSpPr>
        <p:spPr>
          <a:xfrm>
            <a:off x="815975" y="2695054"/>
            <a:ext cx="2254250" cy="706901"/>
          </a:xfrm>
          <a:prstGeom prst="roundRect">
            <a:avLst>
              <a:gd name="adj" fmla="val 12127"/>
            </a:avLst>
          </a:prstGeom>
          <a:solidFill>
            <a:srgbClr val="FFFDF8"/>
          </a:solidFill>
          <a:ln w="6350">
            <a:solidFill>
              <a:srgbClr val="E2DDD0"/>
            </a:solidFill>
            <a:prstDash val="solid"/>
          </a:ln>
        </p:spPr>
      </p:sp>
      <p:sp>
        <p:nvSpPr>
          <p:cNvPr id="20" name="Text 15"/>
          <p:cNvSpPr/>
          <p:nvPr/>
        </p:nvSpPr>
        <p:spPr>
          <a:xfrm>
            <a:off x="897551" y="2810408"/>
            <a:ext cx="203191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8</a:t>
            </a:r>
            <a:endParaRPr lang="en-US" sz="1200" dirty="0">
              <a:latin typeface="IBM Plex Sans Arabic" charset="0"/>
              <a:ea typeface="IBM Plex Sans Arabic" charset="0"/>
              <a:cs typeface="IBM Plex Sans Arabic" charset="0"/>
            </a:endParaRPr>
          </a:p>
        </p:txBody>
      </p:sp>
      <p:sp>
        <p:nvSpPr>
          <p:cNvPr id="21" name="Text 16"/>
          <p:cNvSpPr/>
          <p:nvPr/>
        </p:nvSpPr>
        <p:spPr>
          <a:xfrm>
            <a:off x="897551" y="3046611"/>
            <a:ext cx="2031915" cy="265377"/>
          </a:xfrm>
          <a:prstGeom prst="rect">
            <a:avLst/>
          </a:prstGeom>
          <a:noFill/>
          <a:ln/>
        </p:spPr>
        <p:txBody>
          <a:bodyPr wrap="square" lIns="0" tIns="0" rIns="0" bIns="0" rtlCol="0" anchor="t">
            <a:normAutofit/>
          </a:bodyPr>
          <a:lstStyle/>
          <a:p>
            <a:pPr algn="r" indent="0" marL="0">
              <a:lnSpc>
                <a:spcPts val="1890"/>
              </a:lnSpc>
              <a:buNone/>
            </a:pPr>
            <a:r>
              <a:rPr lang="en-US" sz="1350" b="1" dirty="0">
                <a:solidFill>
                  <a:srgbClr val="13294B"/>
                </a:solidFill>
                <a:latin typeface="IBM Plex Sans Arabic" pitchFamily="34" charset="0"/>
                <a:ea typeface="IBM Plex Sans Arabic" pitchFamily="34" charset="-122"/>
                <a:cs typeface="IBM Plex Sans Arabic" pitchFamily="34" charset="-120"/>
              </a:rPr>
              <a:t>‫تقارير المقرر والبرنامج‬</a:t>
            </a:r>
            <a:endParaRPr lang="en-US" sz="1350" dirty="0">
              <a:latin typeface="IBM Plex Sans Arabic" charset="0"/>
              <a:ea typeface="IBM Plex Sans Arabic" charset="0"/>
              <a:cs typeface="IBM Plex Sans Arabic" charset="0"/>
            </a:endParaRPr>
          </a:p>
        </p:txBody>
      </p:sp>
      <p:pic>
        <p:nvPicPr>
          <p:cNvPr id="22" name="Image 3" descr="arrow-left">    </p:cNvPr>
          <p:cNvPicPr>
            <a:picLocks noChangeAspect="1"/>
          </p:cNvPicPr>
          <p:nvPr/>
        </p:nvPicPr>
        <p:blipFill>
          <a:blip r:embed="rId4"/>
          <a:srcRect l="0" r="0" t="0" b="0"/>
          <a:stretch/>
        </p:blipFill>
        <p:spPr>
          <a:xfrm>
            <a:off x="3149600" y="2959571"/>
            <a:ext cx="355600" cy="177800"/>
          </a:xfrm>
          <a:prstGeom prst="rect">
            <a:avLst/>
          </a:prstGeom>
        </p:spPr>
      </p:pic>
      <p:sp>
        <p:nvSpPr>
          <p:cNvPr id="23" name="Shape 17"/>
          <p:cNvSpPr/>
          <p:nvPr/>
        </p:nvSpPr>
        <p:spPr>
          <a:xfrm>
            <a:off x="3584575" y="2695054"/>
            <a:ext cx="2254250" cy="706901"/>
          </a:xfrm>
          <a:prstGeom prst="roundRect">
            <a:avLst>
              <a:gd name="adj" fmla="val 12127"/>
            </a:avLst>
          </a:prstGeom>
          <a:solidFill>
            <a:srgbClr val="FFFDF8"/>
          </a:solidFill>
          <a:ln w="6350">
            <a:solidFill>
              <a:srgbClr val="E2DDD0"/>
            </a:solidFill>
            <a:prstDash val="solid"/>
          </a:ln>
        </p:spPr>
      </p:sp>
      <p:sp>
        <p:nvSpPr>
          <p:cNvPr id="24" name="Text 18"/>
          <p:cNvSpPr/>
          <p:nvPr/>
        </p:nvSpPr>
        <p:spPr>
          <a:xfrm>
            <a:off x="3666151" y="2810408"/>
            <a:ext cx="203191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7</a:t>
            </a:r>
            <a:endParaRPr lang="en-US" sz="1200" dirty="0">
              <a:latin typeface="IBM Plex Sans Arabic" charset="0"/>
              <a:ea typeface="IBM Plex Sans Arabic" charset="0"/>
              <a:cs typeface="IBM Plex Sans Arabic" charset="0"/>
            </a:endParaRPr>
          </a:p>
        </p:txBody>
      </p:sp>
      <p:sp>
        <p:nvSpPr>
          <p:cNvPr id="25" name="Text 19"/>
          <p:cNvSpPr/>
          <p:nvPr/>
        </p:nvSpPr>
        <p:spPr>
          <a:xfrm>
            <a:off x="3666151" y="3046611"/>
            <a:ext cx="2031915" cy="265377"/>
          </a:xfrm>
          <a:prstGeom prst="rect">
            <a:avLst/>
          </a:prstGeom>
          <a:noFill/>
          <a:ln/>
        </p:spPr>
        <p:txBody>
          <a:bodyPr wrap="square" lIns="0" tIns="0" rIns="0" bIns="0" rtlCol="0" anchor="t">
            <a:normAutofit/>
          </a:bodyPr>
          <a:lstStyle/>
          <a:p>
            <a:pPr algn="r" indent="0" marL="0">
              <a:lnSpc>
                <a:spcPts val="1890"/>
              </a:lnSpc>
              <a:buNone/>
            </a:pPr>
            <a:r>
              <a:rPr lang="en-US" sz="1350" b="1" dirty="0">
                <a:solidFill>
                  <a:srgbClr val="13294B"/>
                </a:solidFill>
                <a:latin typeface="IBM Plex Sans Arabic" pitchFamily="34" charset="0"/>
                <a:ea typeface="IBM Plex Sans Arabic" pitchFamily="34" charset="-122"/>
                <a:cs typeface="IBM Plex Sans Arabic" pitchFamily="34" charset="-120"/>
              </a:rPr>
              <a:t>‫أساليب التقييم والامتحانات‬</a:t>
            </a:r>
            <a:endParaRPr lang="en-US" sz="1350" dirty="0">
              <a:latin typeface="IBM Plex Sans Arabic" charset="0"/>
              <a:ea typeface="IBM Plex Sans Arabic" charset="0"/>
              <a:cs typeface="IBM Plex Sans Arabic" charset="0"/>
            </a:endParaRPr>
          </a:p>
        </p:txBody>
      </p:sp>
      <p:pic>
        <p:nvPicPr>
          <p:cNvPr id="26" name="Image 4" descr="arrow-left">    </p:cNvPr>
          <p:cNvPicPr>
            <a:picLocks noChangeAspect="1"/>
          </p:cNvPicPr>
          <p:nvPr/>
        </p:nvPicPr>
        <p:blipFill>
          <a:blip r:embed="rId5"/>
          <a:srcRect l="0" r="0" t="0" b="0"/>
          <a:stretch/>
        </p:blipFill>
        <p:spPr>
          <a:xfrm>
            <a:off x="5918200" y="2959571"/>
            <a:ext cx="355600" cy="177800"/>
          </a:xfrm>
          <a:prstGeom prst="rect">
            <a:avLst/>
          </a:prstGeom>
        </p:spPr>
      </p:pic>
      <p:sp>
        <p:nvSpPr>
          <p:cNvPr id="27" name="Shape 20"/>
          <p:cNvSpPr/>
          <p:nvPr/>
        </p:nvSpPr>
        <p:spPr>
          <a:xfrm>
            <a:off x="6353175" y="2695054"/>
            <a:ext cx="2254250" cy="706901"/>
          </a:xfrm>
          <a:prstGeom prst="roundRect">
            <a:avLst>
              <a:gd name="adj" fmla="val 12127"/>
            </a:avLst>
          </a:prstGeom>
          <a:solidFill>
            <a:srgbClr val="FFFDF8"/>
          </a:solidFill>
          <a:ln w="6350">
            <a:solidFill>
              <a:srgbClr val="E2DDD0"/>
            </a:solidFill>
            <a:prstDash val="solid"/>
          </a:ln>
        </p:spPr>
      </p:sp>
      <p:sp>
        <p:nvSpPr>
          <p:cNvPr id="28" name="Text 21"/>
          <p:cNvSpPr/>
          <p:nvPr/>
        </p:nvSpPr>
        <p:spPr>
          <a:xfrm>
            <a:off x="6434751" y="2810408"/>
            <a:ext cx="203191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6</a:t>
            </a:r>
            <a:endParaRPr lang="en-US" sz="1200" dirty="0">
              <a:latin typeface="IBM Plex Sans Arabic" charset="0"/>
              <a:ea typeface="IBM Plex Sans Arabic" charset="0"/>
              <a:cs typeface="IBM Plex Sans Arabic" charset="0"/>
            </a:endParaRPr>
          </a:p>
        </p:txBody>
      </p:sp>
      <p:sp>
        <p:nvSpPr>
          <p:cNvPr id="29" name="Text 22"/>
          <p:cNvSpPr/>
          <p:nvPr/>
        </p:nvSpPr>
        <p:spPr>
          <a:xfrm>
            <a:off x="6434751" y="3046611"/>
            <a:ext cx="2031915" cy="265377"/>
          </a:xfrm>
          <a:prstGeom prst="rect">
            <a:avLst/>
          </a:prstGeom>
          <a:noFill/>
          <a:ln/>
        </p:spPr>
        <p:txBody>
          <a:bodyPr wrap="square" lIns="0" tIns="0" rIns="0" bIns="0" rtlCol="0" anchor="t">
            <a:normAutofit/>
          </a:bodyPr>
          <a:lstStyle/>
          <a:p>
            <a:pPr algn="r" indent="0" marL="0">
              <a:lnSpc>
                <a:spcPts val="1890"/>
              </a:lnSpc>
              <a:buNone/>
            </a:pPr>
            <a:r>
              <a:rPr lang="en-US" sz="1350" b="1" dirty="0">
                <a:solidFill>
                  <a:srgbClr val="13294B"/>
                </a:solidFill>
                <a:latin typeface="IBM Plex Sans Arabic" pitchFamily="34" charset="0"/>
                <a:ea typeface="IBM Plex Sans Arabic" pitchFamily="34" charset="-122"/>
                <a:cs typeface="IBM Plex Sans Arabic" pitchFamily="34" charset="-120"/>
              </a:rPr>
              <a:t>‫طرق التعليم والتعلم‬</a:t>
            </a:r>
            <a:endParaRPr lang="en-US" sz="1350" dirty="0">
              <a:latin typeface="IBM Plex Sans Arabic" charset="0"/>
              <a:ea typeface="IBM Plex Sans Arabic" charset="0"/>
              <a:cs typeface="IBM Plex Sans Arabic" charset="0"/>
            </a:endParaRPr>
          </a:p>
        </p:txBody>
      </p:sp>
      <p:pic>
        <p:nvPicPr>
          <p:cNvPr id="30" name="Image 5" descr="arrow-left">    </p:cNvPr>
          <p:cNvPicPr>
            <a:picLocks noChangeAspect="1"/>
          </p:cNvPicPr>
          <p:nvPr/>
        </p:nvPicPr>
        <p:blipFill>
          <a:blip r:embed="rId6"/>
          <a:srcRect l="0" r="0" t="0" b="0"/>
          <a:stretch/>
        </p:blipFill>
        <p:spPr>
          <a:xfrm>
            <a:off x="8686800" y="2959571"/>
            <a:ext cx="355600" cy="177800"/>
          </a:xfrm>
          <a:prstGeom prst="rect">
            <a:avLst/>
          </a:prstGeom>
        </p:spPr>
      </p:pic>
      <p:sp>
        <p:nvSpPr>
          <p:cNvPr id="31" name="Shape 23"/>
          <p:cNvSpPr/>
          <p:nvPr/>
        </p:nvSpPr>
        <p:spPr>
          <a:xfrm>
            <a:off x="9121775" y="2695054"/>
            <a:ext cx="2254250" cy="706901"/>
          </a:xfrm>
          <a:prstGeom prst="roundRect">
            <a:avLst>
              <a:gd name="adj" fmla="val 12127"/>
            </a:avLst>
          </a:prstGeom>
          <a:solidFill>
            <a:srgbClr val="FFFDF8"/>
          </a:solidFill>
          <a:ln w="6350">
            <a:solidFill>
              <a:srgbClr val="E2DDD0"/>
            </a:solidFill>
            <a:prstDash val="solid"/>
          </a:ln>
        </p:spPr>
      </p:sp>
      <p:sp>
        <p:nvSpPr>
          <p:cNvPr id="32" name="Text 24"/>
          <p:cNvSpPr/>
          <p:nvPr/>
        </p:nvSpPr>
        <p:spPr>
          <a:xfrm>
            <a:off x="9203352" y="2810408"/>
            <a:ext cx="2031915" cy="223507"/>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F7A8C"/>
                </a:solidFill>
                <a:latin typeface="IBM Plex Sans Arabic" pitchFamily="34" charset="0"/>
                <a:ea typeface="IBM Plex Sans Arabic" pitchFamily="34" charset="-122"/>
                <a:cs typeface="IBM Plex Sans Arabic" pitchFamily="34" charset="-120"/>
              </a:rPr>
              <a:t>5</a:t>
            </a:r>
            <a:endParaRPr lang="en-US" sz="1200" dirty="0">
              <a:latin typeface="IBM Plex Sans Arabic" charset="0"/>
              <a:ea typeface="IBM Plex Sans Arabic" charset="0"/>
              <a:cs typeface="IBM Plex Sans Arabic" charset="0"/>
            </a:endParaRPr>
          </a:p>
        </p:txBody>
      </p:sp>
      <p:sp>
        <p:nvSpPr>
          <p:cNvPr id="33" name="Text 25"/>
          <p:cNvSpPr/>
          <p:nvPr/>
        </p:nvSpPr>
        <p:spPr>
          <a:xfrm>
            <a:off x="9203352" y="3046611"/>
            <a:ext cx="2031915" cy="265377"/>
          </a:xfrm>
          <a:prstGeom prst="rect">
            <a:avLst/>
          </a:prstGeom>
          <a:noFill/>
          <a:ln/>
        </p:spPr>
        <p:txBody>
          <a:bodyPr wrap="square" lIns="0" tIns="0" rIns="0" bIns="0" rtlCol="0" anchor="t">
            <a:normAutofit/>
          </a:bodyPr>
          <a:lstStyle/>
          <a:p>
            <a:pPr algn="r" indent="0" marL="0">
              <a:lnSpc>
                <a:spcPts val="1890"/>
              </a:lnSpc>
              <a:buNone/>
            </a:pPr>
            <a:r>
              <a:rPr lang="en-US" sz="1350" b="1" dirty="0">
                <a:solidFill>
                  <a:srgbClr val="13294B"/>
                </a:solidFill>
                <a:latin typeface="IBM Plex Sans Arabic" pitchFamily="34" charset="0"/>
                <a:ea typeface="IBM Plex Sans Arabic" pitchFamily="34" charset="-122"/>
                <a:cs typeface="IBM Plex Sans Arabic" pitchFamily="34" charset="-120"/>
              </a:rPr>
              <a:t>‫مخرجات تعلم المقرر‬</a:t>
            </a:r>
            <a:endParaRPr lang="en-US" sz="1350" dirty="0">
              <a:latin typeface="IBM Plex Sans Arabic" charset="0"/>
              <a:ea typeface="IBM Plex Sans Arabic" charset="0"/>
              <a:cs typeface="IBM Plex Sans Arabic" charset="0"/>
            </a:endParaRPr>
          </a:p>
        </p:txBody>
      </p:sp>
      <p:sp>
        <p:nvSpPr>
          <p:cNvPr id="34" name="Shape 26"/>
          <p:cNvSpPr/>
          <p:nvPr/>
        </p:nvSpPr>
        <p:spPr>
          <a:xfrm>
            <a:off x="812800" y="3608325"/>
            <a:ext cx="10566400" cy="968970"/>
          </a:xfrm>
          <a:prstGeom prst="roundRect">
            <a:avLst>
              <a:gd name="adj" fmla="val 11796"/>
            </a:avLst>
          </a:prstGeom>
          <a:solidFill>
            <a:srgbClr val="13294B"/>
          </a:solidFill>
          <a:ln/>
        </p:spPr>
      </p:sp>
      <p:sp>
        <p:nvSpPr>
          <p:cNvPr id="35" name="Text 27"/>
          <p:cNvSpPr/>
          <p:nvPr/>
        </p:nvSpPr>
        <p:spPr>
          <a:xfrm>
            <a:off x="765048" y="3798825"/>
            <a:ext cx="1036015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C8A04A"/>
                </a:solidFill>
                <a:latin typeface="IBM Plex Sans Arabic" pitchFamily="34" charset="0"/>
                <a:ea typeface="IBM Plex Sans Arabic" pitchFamily="34" charset="-122"/>
                <a:cs typeface="IBM Plex Sans Arabic" pitchFamily="34" charset="-120"/>
              </a:rPr>
              <a:t>‫سؤال المراجع الخارجي‬</a:t>
            </a:r>
            <a:endParaRPr lang="en-US" sz="1200" dirty="0">
              <a:latin typeface="IBM Plex Sans Arabic" charset="0"/>
              <a:ea typeface="IBM Plex Sans Arabic" charset="0"/>
              <a:cs typeface="IBM Plex Sans Arabic" charset="0"/>
            </a:endParaRPr>
          </a:p>
        </p:txBody>
      </p:sp>
      <p:sp>
        <p:nvSpPr>
          <p:cNvPr id="36" name="Text 28"/>
          <p:cNvSpPr/>
          <p:nvPr/>
        </p:nvSpPr>
        <p:spPr>
          <a:xfrm>
            <a:off x="765048" y="4062946"/>
            <a:ext cx="10360152" cy="349250"/>
          </a:xfrm>
          <a:prstGeom prst="rect">
            <a:avLst/>
          </a:prstGeom>
          <a:noFill/>
          <a:ln/>
        </p:spPr>
        <p:txBody>
          <a:bodyPr wrap="square" lIns="0" tIns="0" rIns="0" bIns="0" rtlCol="0" anchor="t">
            <a:normAutofit/>
          </a:bodyPr>
          <a:lstStyle/>
          <a:p>
            <a:pPr algn="r" indent="0" marL="0">
              <a:lnSpc>
                <a:spcPts val="2550"/>
              </a:lnSpc>
              <a:buNone/>
            </a:pPr>
            <a:r>
              <a:rPr lang="en-US" sz="1700" b="1" dirty="0">
                <a:solidFill>
                  <a:srgbClr val="FBF8F0"/>
                </a:solidFill>
                <a:latin typeface="Cairo" pitchFamily="34" charset="0"/>
                <a:ea typeface="Cairo" pitchFamily="34" charset="-122"/>
                <a:cs typeface="Cairo" pitchFamily="34" charset="-120"/>
              </a:rPr>
              <a:t>‫هل يمكن تتبّع أي سؤال في الامتحان إلى مخرج تعلم في المقرر، ثم إلى مخرج في البرنامج، ثم إلى بند في NARS؟‬</a:t>
            </a:r>
            <a:endParaRPr lang="en-US" sz="1700" dirty="0">
              <a:latin typeface="Cairo" charset="0"/>
              <a:ea typeface="Cairo" charset="0"/>
              <a:cs typeface="Cairo" charset="0"/>
            </a:endParaRPr>
          </a:p>
        </p:txBody>
      </p:sp>
      <p:sp>
        <p:nvSpPr>
          <p:cNvPr id="37" name="Text 29"/>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38" name="Text 30"/>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17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الخامس · المعيار الثاني – المؤشر السادس‬</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‫مصفوفات التوافق الثلاث‬</a:t>
            </a:r>
            <a:endParaRPr lang="en-US" sz="3000" dirty="0">
              <a:latin typeface="Cairo" charset="0"/>
              <a:ea typeface="Cairo" charset="0"/>
              <a:cs typeface="Cairo" charset="0"/>
            </a:endParaRPr>
          </a:p>
        </p:txBody>
      </p:sp>
      <p:sp>
        <p:nvSpPr>
          <p:cNvPr id="4" name="Text 2"/>
          <p:cNvSpPr/>
          <p:nvPr/>
        </p:nvSpPr>
        <p:spPr>
          <a:xfrm>
            <a:off x="617728" y="1775420"/>
            <a:ext cx="669747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8A6A1F"/>
                </a:solidFill>
                <a:latin typeface="IBM Plex Sans Arabic" pitchFamily="34" charset="0"/>
                <a:ea typeface="IBM Plex Sans Arabic" pitchFamily="34" charset="-122"/>
                <a:cs typeface="IBM Plex Sans Arabic" pitchFamily="34" charset="-120"/>
              </a:rPr>
              <a:t>‫مثال توضيحي – مصفوفة 2‬</a:t>
            </a:r>
            <a:endParaRPr lang="en-US" sz="1200" dirty="0">
              <a:latin typeface="IBM Plex Sans Arabic" charset="0"/>
              <a:ea typeface="IBM Plex Sans Arabic" charset="0"/>
              <a:cs typeface="IBM Plex Sans Arabic" charset="0"/>
            </a:endParaRPr>
          </a:p>
        </p:txBody>
      </p:sp>
      <p:sp>
        <p:nvSpPr>
          <p:cNvPr id="5" name="Shape 3"/>
          <p:cNvSpPr/>
          <p:nvPr/>
        </p:nvSpPr>
        <p:spPr>
          <a:xfrm>
            <a:off x="7312025" y="2077641"/>
            <a:ext cx="0" cy="2012818"/>
          </a:xfrm>
          <a:prstGeom prst="line">
            <a:avLst/>
          </a:prstGeom>
          <a:noFill/>
          <a:ln w="6350">
            <a:solidFill>
              <a:srgbClr val="DCD6C8"/>
            </a:solidFill>
            <a:prstDash val="solid"/>
          </a:ln>
        </p:spPr>
      </p:sp>
      <p:sp>
        <p:nvSpPr>
          <p:cNvPr id="6" name="Shape 4"/>
          <p:cNvSpPr/>
          <p:nvPr/>
        </p:nvSpPr>
        <p:spPr>
          <a:xfrm>
            <a:off x="812800" y="4087283"/>
            <a:ext cx="6502400" cy="0"/>
          </a:xfrm>
          <a:prstGeom prst="line">
            <a:avLst/>
          </a:prstGeom>
          <a:noFill/>
          <a:ln w="6350">
            <a:solidFill>
              <a:srgbClr val="DCD6C8"/>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2090341"/>
          <a:ext cx="6485467" cy="1995884"/>
        </p:xfrm>
        <a:graphic>
          <a:graphicData uri="http://schemas.openxmlformats.org/drawingml/2006/table">
            <a:tbl>
              <a:tblPr/>
              <a:tblGrid>
                <a:gridCol w="518837"/>
                <a:gridCol w="518837"/>
                <a:gridCol w="518837"/>
                <a:gridCol w="518837"/>
                <a:gridCol w="518837"/>
                <a:gridCol w="518837"/>
                <a:gridCol w="518837"/>
                <a:gridCol w="518837"/>
                <a:gridCol w="2334768"/>
              </a:tblGrid>
              <a:tr h="332647">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d2</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d1</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c2</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c1</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b2</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b1</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a2</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a1</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‫المقرر‬</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r>
              <a:tr h="332647">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‫مقدمة في البرمجة‬</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32647">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‫هياكل البيانات‬</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r h="332647">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‫نظم قواعد البيانات‬</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32647">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‫هندسة البرمجيات‬</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r h="332647">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‫مشروع التخرج‬</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bl>
          </a:graphicData>
        </a:graphic>
      </p:graphicFrame>
      <p:sp>
        <p:nvSpPr>
          <p:cNvPr id="8" name="Text 5"/>
          <p:cNvSpPr/>
          <p:nvPr/>
        </p:nvSpPr>
        <p:spPr>
          <a:xfrm>
            <a:off x="617728" y="4179367"/>
            <a:ext cx="6697472"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 يسهم المقرر في تحقيق المخرج. ممارسة جيدة: يُغطّى كل مخرج في أكثر من مقرر، ولا يبقى عمود فارغ.‬</a:t>
            </a:r>
            <a:endParaRPr lang="en-US" sz="1200" dirty="0">
              <a:latin typeface="IBM Plex Sans Arabic" charset="0"/>
              <a:ea typeface="IBM Plex Sans Arabic" charset="0"/>
              <a:cs typeface="IBM Plex Sans Arabic" charset="0"/>
            </a:endParaRPr>
          </a:p>
        </p:txBody>
      </p:sp>
      <p:sp>
        <p:nvSpPr>
          <p:cNvPr id="9" name="Shape 6"/>
          <p:cNvSpPr/>
          <p:nvPr/>
        </p:nvSpPr>
        <p:spPr>
          <a:xfrm>
            <a:off x="7572375" y="1778595"/>
            <a:ext cx="3803650" cy="737394"/>
          </a:xfrm>
          <a:prstGeom prst="roundRect">
            <a:avLst>
              <a:gd name="adj" fmla="val 11625"/>
            </a:avLst>
          </a:prstGeom>
          <a:solidFill>
            <a:srgbClr val="FFFDF8"/>
          </a:solidFill>
          <a:ln w="6350">
            <a:solidFill>
              <a:srgbClr val="E2DDD0"/>
            </a:solidFill>
            <a:prstDash val="solid"/>
          </a:ln>
        </p:spPr>
      </p:sp>
      <p:sp>
        <p:nvSpPr>
          <p:cNvPr id="10" name="Text 7"/>
          <p:cNvSpPr/>
          <p:nvPr/>
        </p:nvSpPr>
        <p:spPr>
          <a:xfrm>
            <a:off x="7620932" y="1893962"/>
            <a:ext cx="3601635" cy="265377"/>
          </a:xfrm>
          <a:prstGeom prst="rect">
            <a:avLst/>
          </a:prstGeom>
          <a:noFill/>
          <a:ln/>
        </p:spPr>
        <p:txBody>
          <a:bodyPr wrap="square" lIns="0" tIns="0" rIns="0" bIns="0" rtlCol="0" anchor="t">
            <a:normAutofit/>
          </a:bodyPr>
          <a:lstStyle/>
          <a:p>
            <a:pPr algn="r" indent="0" marL="0">
              <a:lnSpc>
                <a:spcPts val="1890"/>
              </a:lnSpc>
              <a:buNone/>
            </a:pPr>
            <a:r>
              <a:rPr lang="en-US" sz="1400" b="1" dirty="0">
                <a:solidFill>
                  <a:srgbClr val="13294B"/>
                </a:solidFill>
                <a:latin typeface="Cairo" pitchFamily="34" charset="0"/>
                <a:ea typeface="Cairo" pitchFamily="34" charset="-122"/>
                <a:cs typeface="Cairo" pitchFamily="34" charset="-120"/>
              </a:rPr>
              <a:t>‫1 · مخرجات البرنامج × المعايير المتبناة‬</a:t>
            </a:r>
            <a:endParaRPr lang="en-US" sz="1400" dirty="0">
              <a:latin typeface="Cairo" charset="0"/>
              <a:ea typeface="Cairo" charset="0"/>
              <a:cs typeface="Cairo" charset="0"/>
            </a:endParaRPr>
          </a:p>
        </p:txBody>
      </p:sp>
      <p:sp>
        <p:nvSpPr>
          <p:cNvPr id="11" name="Text 8"/>
          <p:cNvSpPr/>
          <p:nvPr/>
        </p:nvSpPr>
        <p:spPr>
          <a:xfrm>
            <a:off x="7620932" y="2172035"/>
            <a:ext cx="3601635"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‫تثبت أن كل بند في NARS/ARS يقابله مخرج في البرنامج.‬</a:t>
            </a:r>
            <a:endParaRPr lang="en-US" sz="1200" dirty="0">
              <a:latin typeface="IBM Plex Sans Arabic" charset="0"/>
              <a:ea typeface="IBM Plex Sans Arabic" charset="0"/>
              <a:cs typeface="IBM Plex Sans Arabic" charset="0"/>
            </a:endParaRPr>
          </a:p>
        </p:txBody>
      </p:sp>
      <p:sp>
        <p:nvSpPr>
          <p:cNvPr id="12" name="Shape 9"/>
          <p:cNvSpPr/>
          <p:nvPr/>
        </p:nvSpPr>
        <p:spPr>
          <a:xfrm>
            <a:off x="7569200" y="2620764"/>
            <a:ext cx="3810000" cy="760677"/>
          </a:xfrm>
          <a:prstGeom prst="roundRect">
            <a:avLst>
              <a:gd name="adj" fmla="val 11687"/>
            </a:avLst>
          </a:prstGeom>
          <a:solidFill>
            <a:srgbClr val="FFFDF8"/>
          </a:solidFill>
          <a:ln/>
        </p:spPr>
      </p:sp>
      <p:sp>
        <p:nvSpPr>
          <p:cNvPr id="13" name="Shape 10"/>
          <p:cNvSpPr/>
          <p:nvPr/>
        </p:nvSpPr>
        <p:spPr>
          <a:xfrm>
            <a:off x="7569200" y="2620764"/>
            <a:ext cx="3810000" cy="760677"/>
          </a:xfrm>
          <a:custGeom>
            <a:avLst/>
            <a:gdLst/>
            <a:ahLst/>
            <a:cxnLst/>
            <a:rect l="l" t="t" r="r" b="b"/>
            <a:pathLst>
              <a:path w="3810000" h="760677">
                <a:moveTo>
                  <a:pt x="88900" y="0"/>
                </a:moveTo>
                <a:lnTo>
                  <a:pt x="3721100" y="0"/>
                </a:lnTo>
                <a:arcTo hR="88900" wR="88900" stAng="16200000" swAng="5400000"/>
                <a:lnTo>
                  <a:pt x="3810000" y="671777"/>
                </a:lnTo>
                <a:arcTo hR="88900" wR="88900" stAng="0" swAng="5400000"/>
                <a:lnTo>
                  <a:pt x="88900" y="760677"/>
                </a:lnTo>
                <a:arcTo hR="88900" wR="88900" stAng="5400000" swAng="5400000"/>
                <a:lnTo>
                  <a:pt x="0" y="88900"/>
                </a:lnTo>
                <a:arcTo hR="88900" wR="88900" stAng="10800000" swAng="5400000"/>
                <a:close/>
                <a:moveTo>
                  <a:pt x="88900" y="12700"/>
                </a:moveTo>
                <a:arcTo hR="76200" wR="76200" stAng="16200000" swAng="-5400000"/>
                <a:lnTo>
                  <a:pt x="12700" y="671777"/>
                </a:lnTo>
                <a:arcTo hR="76200" wR="76200" stAng="10800000" swAng="-5400000"/>
                <a:lnTo>
                  <a:pt x="3721100" y="747977"/>
                </a:lnTo>
                <a:arcTo hR="76200" wR="50800" stAng="5400000" swAng="-5400000"/>
                <a:lnTo>
                  <a:pt x="3771900" y="88900"/>
                </a:lnTo>
                <a:arcTo hR="76200" wR="50800" stAng="0" swAng="-5400000"/>
                <a:close/>
              </a:path>
            </a:pathLst>
          </a:custGeom>
          <a:solidFill>
            <a:srgbClr val="1F7A8C"/>
          </a:solidFill>
          <a:ln/>
        </p:spPr>
      </p:sp>
      <p:sp>
        <p:nvSpPr>
          <p:cNvPr id="14" name="Text 11"/>
          <p:cNvSpPr/>
          <p:nvPr/>
        </p:nvSpPr>
        <p:spPr>
          <a:xfrm>
            <a:off x="7630668" y="2747764"/>
            <a:ext cx="3558032" cy="265377"/>
          </a:xfrm>
          <a:prstGeom prst="rect">
            <a:avLst/>
          </a:prstGeom>
          <a:noFill/>
          <a:ln/>
        </p:spPr>
        <p:txBody>
          <a:bodyPr wrap="square" lIns="0" tIns="0" rIns="0" bIns="0" rtlCol="0" anchor="t">
            <a:normAutofit/>
          </a:bodyPr>
          <a:lstStyle/>
          <a:p>
            <a:pPr algn="r" indent="0" marL="0">
              <a:lnSpc>
                <a:spcPts val="1890"/>
              </a:lnSpc>
              <a:buNone/>
            </a:pPr>
            <a:r>
              <a:rPr lang="en-US" sz="1400" b="1" dirty="0">
                <a:solidFill>
                  <a:srgbClr val="13294B"/>
                </a:solidFill>
                <a:latin typeface="Cairo" pitchFamily="34" charset="0"/>
                <a:ea typeface="Cairo" pitchFamily="34" charset="-122"/>
                <a:cs typeface="Cairo" pitchFamily="34" charset="-120"/>
              </a:rPr>
              <a:t>‫2 · مخرجات البرنامج × المقررات‬</a:t>
            </a:r>
            <a:endParaRPr lang="en-US" sz="1400" dirty="0">
              <a:latin typeface="Cairo" charset="0"/>
              <a:ea typeface="Cairo" charset="0"/>
              <a:cs typeface="Cairo" charset="0"/>
            </a:endParaRPr>
          </a:p>
        </p:txBody>
      </p:sp>
      <p:sp>
        <p:nvSpPr>
          <p:cNvPr id="15" name="Text 12"/>
          <p:cNvSpPr/>
          <p:nvPr/>
        </p:nvSpPr>
        <p:spPr>
          <a:xfrm>
            <a:off x="7630668" y="3025849"/>
            <a:ext cx="3558032"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‫تبيّن أي المقررات تحقق كل مخرج. (المثال المقابل)‬</a:t>
            </a:r>
            <a:endParaRPr lang="en-US" sz="1200" dirty="0">
              <a:latin typeface="IBM Plex Sans Arabic" charset="0"/>
              <a:ea typeface="IBM Plex Sans Arabic" charset="0"/>
              <a:cs typeface="IBM Plex Sans Arabic" charset="0"/>
            </a:endParaRPr>
          </a:p>
        </p:txBody>
      </p:sp>
      <p:sp>
        <p:nvSpPr>
          <p:cNvPr id="16" name="Shape 13"/>
          <p:cNvSpPr/>
          <p:nvPr/>
        </p:nvSpPr>
        <p:spPr>
          <a:xfrm>
            <a:off x="7572375" y="3486224"/>
            <a:ext cx="3803650" cy="737394"/>
          </a:xfrm>
          <a:prstGeom prst="roundRect">
            <a:avLst>
              <a:gd name="adj" fmla="val 11625"/>
            </a:avLst>
          </a:prstGeom>
          <a:solidFill>
            <a:srgbClr val="FFFDF8"/>
          </a:solidFill>
          <a:ln w="6350">
            <a:solidFill>
              <a:srgbClr val="E2DDD0"/>
            </a:solidFill>
            <a:prstDash val="solid"/>
          </a:ln>
        </p:spPr>
      </p:sp>
      <p:sp>
        <p:nvSpPr>
          <p:cNvPr id="17" name="Text 14"/>
          <p:cNvSpPr/>
          <p:nvPr/>
        </p:nvSpPr>
        <p:spPr>
          <a:xfrm>
            <a:off x="7620932" y="3601579"/>
            <a:ext cx="3601635" cy="265377"/>
          </a:xfrm>
          <a:prstGeom prst="rect">
            <a:avLst/>
          </a:prstGeom>
          <a:noFill/>
          <a:ln/>
        </p:spPr>
        <p:txBody>
          <a:bodyPr wrap="square" lIns="0" tIns="0" rIns="0" bIns="0" rtlCol="0" anchor="t">
            <a:normAutofit/>
          </a:bodyPr>
          <a:lstStyle/>
          <a:p>
            <a:pPr algn="r" indent="0" marL="0">
              <a:lnSpc>
                <a:spcPts val="1890"/>
              </a:lnSpc>
              <a:buNone/>
            </a:pPr>
            <a:r>
              <a:rPr lang="en-US" sz="1400" b="1" dirty="0">
                <a:solidFill>
                  <a:srgbClr val="13294B"/>
                </a:solidFill>
                <a:latin typeface="Cairo" pitchFamily="34" charset="0"/>
                <a:ea typeface="Cairo" pitchFamily="34" charset="-122"/>
                <a:cs typeface="Cairo" pitchFamily="34" charset="-120"/>
              </a:rPr>
              <a:t>‫3 · مخرجات البرنامج × طرق التعليم والتقييم‬</a:t>
            </a:r>
            <a:endParaRPr lang="en-US" sz="1400" dirty="0">
              <a:latin typeface="Cairo" charset="0"/>
              <a:ea typeface="Cairo" charset="0"/>
              <a:cs typeface="Cairo" charset="0"/>
            </a:endParaRPr>
          </a:p>
        </p:txBody>
      </p:sp>
      <p:sp>
        <p:nvSpPr>
          <p:cNvPr id="18" name="Text 15"/>
          <p:cNvSpPr/>
          <p:nvPr/>
        </p:nvSpPr>
        <p:spPr>
          <a:xfrm>
            <a:off x="7620932" y="3879652"/>
            <a:ext cx="3601635"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‫تتحقق من أن طريقة التدريس والقياس تناسب نوع المخرج.‬</a:t>
            </a:r>
            <a:endParaRPr lang="en-US" sz="1200" dirty="0">
              <a:latin typeface="IBM Plex Sans Arabic" charset="0"/>
              <a:ea typeface="IBM Plex Sans Arabic" charset="0"/>
              <a:cs typeface="IBM Plex Sans Arabic" charset="0"/>
            </a:endParaRPr>
          </a:p>
        </p:txBody>
      </p:sp>
      <p:sp>
        <p:nvSpPr>
          <p:cNvPr id="19" name="Text 16"/>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20" name="Text 17"/>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18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الخامس · مثال تطبيقي على مقرر‬</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‫مقرر هياكل البيانات: من المخرج إلى التقييم‬</a:t>
            </a:r>
            <a:endParaRPr lang="en-US" sz="3000" dirty="0">
              <a:latin typeface="Cairo" charset="0"/>
              <a:ea typeface="Cairo" charset="0"/>
              <a:cs typeface="Cairo" charset="0"/>
            </a:endParaRPr>
          </a:p>
        </p:txBody>
      </p:sp>
      <p:sp>
        <p:nvSpPr>
          <p:cNvPr id="4" name="Shape 2"/>
          <p:cNvSpPr/>
          <p:nvPr/>
        </p:nvSpPr>
        <p:spPr>
          <a:xfrm>
            <a:off x="11376025" y="1750020"/>
            <a:ext cx="0" cy="1680170"/>
          </a:xfrm>
          <a:prstGeom prst="line">
            <a:avLst/>
          </a:prstGeom>
          <a:noFill/>
          <a:ln w="6350">
            <a:solidFill>
              <a:srgbClr val="DCD6C8"/>
            </a:solidFill>
            <a:prstDash val="solid"/>
          </a:ln>
        </p:spPr>
      </p:sp>
      <p:sp>
        <p:nvSpPr>
          <p:cNvPr id="5" name="Shape 3"/>
          <p:cNvSpPr/>
          <p:nvPr/>
        </p:nvSpPr>
        <p:spPr>
          <a:xfrm>
            <a:off x="812800" y="3427016"/>
            <a:ext cx="10566400" cy="0"/>
          </a:xfrm>
          <a:prstGeom prst="line">
            <a:avLst/>
          </a:prstGeom>
          <a:noFill/>
          <a:ln w="6350">
            <a:solidFill>
              <a:srgbClr val="DCD6C8"/>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1762720"/>
          <a:ext cx="10549467" cy="1663237"/>
        </p:xfrm>
        <a:graphic>
          <a:graphicData uri="http://schemas.openxmlformats.org/drawingml/2006/table">
            <a:tbl>
              <a:tblPr/>
              <a:tblGrid>
                <a:gridCol w="1898904"/>
                <a:gridCol w="1793409"/>
                <a:gridCol w="1160441"/>
                <a:gridCol w="4114292"/>
                <a:gridCol w="1582420"/>
              </a:tblGrid>
              <a:tr h="332647">
                <a:tc>
                  <a:txBody>
                    <a:bodyPr/>
                    <a:lstStyle/>
                    <a:p>
                      <a:pPr algn="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‫التقييم‬</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‫التعليم والتعلم‬</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ct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‫البرنامج‬</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‫مخرج تعلم المقرر‬</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c>
                  <a:txBody>
                    <a:bodyPr/>
                    <a:lstStyle/>
                    <a:p>
                      <a:pPr algn="r" indent="0" marL="0">
                        <a:lnSpc>
                          <a:spcPts val="1680"/>
                        </a:lnSpc>
                        <a:buNone/>
                      </a:pPr>
                      <a:r>
                        <a:rPr lang="en-US" sz="1200" b="1" dirty="0">
                          <a:solidFill>
                            <a:srgbClr val="FBF8F0"/>
                          </a:solidFill>
                          <a:latin typeface="IBM Plex Sans Arabic" pitchFamily="34" charset="0"/>
                          <a:ea typeface="IBM Plex Sans Arabic" pitchFamily="34" charset="-122"/>
                          <a:cs typeface="IBM Plex Sans Arabic" pitchFamily="34" charset="-120"/>
                        </a:rPr>
                        <a:t>‫المجال‬</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13243F"/>
                      </a:solidFill>
                      <a:prstDash val="solid"/>
                      <a:round/>
                      <a:headEnd type="none" w="med" len="med"/>
                      <a:tailEnd type="none" w="med" len="med"/>
                    </a:lnL>
                    <a:lnR w="12700" cap="flat" cmpd="sng" algn="ctr">
                      <a:solidFill>
                        <a:srgbClr val="13243F"/>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3243F"/>
                      </a:solidFill>
                      <a:prstDash val="solid"/>
                      <a:round/>
                      <a:headEnd type="none" w="med" len="med"/>
                      <a:tailEnd type="none" w="med" len="med"/>
                    </a:lnB>
                    <a:solidFill>
                      <a:srgbClr val="13294B"/>
                    </a:solidFill>
                  </a:tcPr>
                </a:tc>
              </a:tr>
              <a:tr h="332647">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‫امتحان تحريري‬</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‫محاضرة ومناقشة‬</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a1, a2</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‫يشرح خصائص الهياكل الخطية وغير الخطية وتعقيد عملياتها.‬</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‫معرفة وفهم (a)‬</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3243F"/>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32647">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‫اختبار قصير وسؤال تحليلي‬</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‫حل مشكلات ودراسة حالة‬</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b1, b2</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‫يقارن بين هياكل بديلة ويختار الأنسب لمشكلة مع تبرير اختياره.‬</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680"/>
                        </a:lnSpc>
                        <a:buNone/>
                      </a:pPr>
                      <a:r>
                        <a:rPr lang="en-US" sz="1200" dirty="0">
                          <a:solidFill>
                            <a:srgbClr val="1C4C78"/>
                          </a:solidFill>
                          <a:latin typeface="IBM Plex Sans Arabic" pitchFamily="34" charset="0"/>
                          <a:ea typeface="IBM Plex Sans Arabic" pitchFamily="34" charset="-122"/>
                          <a:cs typeface="IBM Plex Sans Arabic" pitchFamily="34" charset="-120"/>
                        </a:rPr>
                        <a:t>‫ذهنية (b)‬</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r h="332647">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‫تكليفات برمجية وامتحان عملي‬</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‫معامل عملية‬</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ct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c1</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‫ينفّذ القوائم والأشجار والرسوم البيانية بلغة برمجة ويختبرها.‬</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c>
                  <a:txBody>
                    <a:bodyPr/>
                    <a:lstStyle/>
                    <a:p>
                      <a:pPr algn="r" indent="0" marL="0">
                        <a:lnSpc>
                          <a:spcPts val="1680"/>
                        </a:lnSpc>
                        <a:buNone/>
                      </a:pPr>
                      <a:r>
                        <a:rPr lang="en-US" sz="1200" dirty="0">
                          <a:solidFill>
                            <a:srgbClr val="1F6E86"/>
                          </a:solidFill>
                          <a:latin typeface="IBM Plex Sans Arabic" pitchFamily="34" charset="0"/>
                          <a:ea typeface="IBM Plex Sans Arabic" pitchFamily="34" charset="-122"/>
                          <a:cs typeface="IBM Plex Sans Arabic" pitchFamily="34" charset="-120"/>
                        </a:rPr>
                        <a:t>‫مهنية وعملية (c)‬</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8"/>
                    </a:solidFill>
                  </a:tcPr>
                </a:tc>
              </a:tr>
              <a:tr h="332647">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‫مشروع وعرض شفهي‬</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‫تعلّم تعاوني‬</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ct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d1</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‫يعمل ضمن فريق لإنجاز مشروع صغير وعرض نتائجه.‬</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c>
                  <a:txBody>
                    <a:bodyPr/>
                    <a:lstStyle/>
                    <a:p>
                      <a:pPr algn="r" indent="0" marL="0">
                        <a:lnSpc>
                          <a:spcPts val="1680"/>
                        </a:lnSpc>
                        <a:buNone/>
                      </a:pPr>
                      <a:r>
                        <a:rPr lang="en-US" sz="1200" dirty="0">
                          <a:solidFill>
                            <a:srgbClr val="8A6A1F"/>
                          </a:solidFill>
                          <a:latin typeface="IBM Plex Sans Arabic" pitchFamily="34" charset="0"/>
                          <a:ea typeface="IBM Plex Sans Arabic" pitchFamily="34" charset="-122"/>
                          <a:cs typeface="IBM Plex Sans Arabic" pitchFamily="34" charset="-120"/>
                        </a:rPr>
                        <a:t>‫عامة (d)‬</a:t>
                      </a:r>
                      <a:endParaRPr lang="en-US" sz="1200" dirty="0">
                        <a:latin typeface="IBM Plex Sans Arabic" charset="0"/>
                        <a:ea typeface="IBM Plex Sans Arabic" charset="0"/>
                        <a:cs typeface="IBM Plex Sans Arabic" charset="0"/>
                      </a:endParaRPr>
                    </a:p>
                  </a:txBody>
                  <a:tcPr marL="53340" marR="53340" marT="53340" marB="53340" anchor="t">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3BE"/>
                      </a:solidFill>
                      <a:prstDash val="solid"/>
                      <a:round/>
                      <a:headEnd type="none" w="med" len="med"/>
                      <a:tailEnd type="none" w="med" len="med"/>
                    </a:lnB>
                    <a:solidFill>
                      <a:srgbClr val="F6F4EE"/>
                    </a:solidFill>
                  </a:tcPr>
                </a:tc>
              </a:tr>
            </a:tbl>
          </a:graphicData>
        </a:graphic>
      </p:graphicFrame>
      <p:sp>
        <p:nvSpPr>
          <p:cNvPr id="7" name="Text 4"/>
          <p:cNvSpPr/>
          <p:nvPr/>
        </p:nvSpPr>
        <p:spPr>
          <a:xfrm>
            <a:off x="812800" y="3607991"/>
            <a:ext cx="5207000" cy="492125"/>
          </a:xfrm>
          <a:prstGeom prst="roundRect">
            <a:avLst>
              <a:gd name="adj" fmla="val 20645"/>
            </a:avLst>
          </a:prstGeom>
          <a:solidFill>
            <a:srgbClr val="F3E7C6"/>
          </a:solidFill>
          <a:ln/>
        </p:spPr>
        <p:txBody>
          <a:bodyPr wrap="square" lIns="0" tIns="97242" rIns="135342" bIns="71842"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تجنّب:</a:t>
            </a:r>
            <a:r>
              <a:rPr lang="en-US" sz="1250" dirty="0">
                <a:solidFill>
                  <a:srgbClr val="13294B"/>
                </a:solidFill>
                <a:latin typeface="IBM Plex Sans Arabic" pitchFamily="34" charset="0"/>
                <a:ea typeface="IBM Plex Sans Arabic" pitchFamily="34" charset="-122"/>
                <a:cs typeface="IBM Plex Sans Arabic" pitchFamily="34" charset="-120"/>
              </a:rPr>
              <a:t> يعرف، يفهم، يُلمّ، يدرك – أفعال لا يمكن قياسها مباشرة.‬</a:t>
            </a:r>
            <a:endParaRPr lang="en-US" sz="1250" dirty="0">
              <a:latin typeface="IBM Plex Sans Arabic" charset="0"/>
              <a:ea typeface="IBM Plex Sans Arabic" charset="0"/>
              <a:cs typeface="IBM Plex Sans Arabic" charset="0"/>
            </a:endParaRPr>
          </a:p>
        </p:txBody>
      </p:sp>
      <p:sp>
        <p:nvSpPr>
          <p:cNvPr id="8" name="Text 5"/>
          <p:cNvSpPr/>
          <p:nvPr/>
        </p:nvSpPr>
        <p:spPr>
          <a:xfrm>
            <a:off x="6172200" y="3607991"/>
            <a:ext cx="5207000" cy="492125"/>
          </a:xfrm>
          <a:prstGeom prst="roundRect">
            <a:avLst>
              <a:gd name="adj" fmla="val 20645"/>
            </a:avLst>
          </a:prstGeom>
          <a:solidFill>
            <a:srgbClr val="E3EFF1"/>
          </a:solidFill>
          <a:ln/>
        </p:spPr>
        <p:txBody>
          <a:bodyPr wrap="square" lIns="0" tIns="97242" rIns="135342" bIns="71842" rtlCol="0" anchor="t">
            <a:normAutofit/>
          </a:bodyPr>
          <a:lstStyle/>
          <a:p>
            <a:pPr algn="r" indent="0" marL="0">
              <a:lnSpc>
                <a:spcPts val="1875"/>
              </a:lnSpc>
              <a:buNone/>
            </a:pPr>
            <a:r>
              <a:rPr lang="en-US" sz="1250" dirty="0">
                <a:solidFill>
                  <a:srgbClr val="13294B"/>
                </a:solidFill>
                <a:latin typeface="IBM Plex Sans Arabic" pitchFamily="34" charset="0"/>
                <a:ea typeface="IBM Plex Sans Arabic" pitchFamily="34" charset="-122"/>
                <a:cs typeface="IBM Plex Sans Arabic" pitchFamily="34" charset="-120"/>
              </a:rPr>
              <a:t>‫</a:t>
            </a:r>
            <a:r>
              <a:rPr lang="en-US" sz="1250" b="1" dirty="0">
                <a:solidFill>
                  <a:srgbClr val="13294B"/>
                </a:solidFill>
                <a:latin typeface="IBM Plex Sans Arabic" pitchFamily="34" charset="0"/>
                <a:ea typeface="IBM Plex Sans Arabic" pitchFamily="34" charset="-122"/>
                <a:cs typeface="IBM Plex Sans Arabic" pitchFamily="34" charset="-120"/>
              </a:rPr>
              <a:t>صياغة جيدة:</a:t>
            </a:r>
            <a:r>
              <a:rPr lang="en-US" sz="1250" dirty="0">
                <a:solidFill>
                  <a:srgbClr val="13294B"/>
                </a:solidFill>
                <a:latin typeface="IBM Plex Sans Arabic" pitchFamily="34" charset="0"/>
                <a:ea typeface="IBM Plex Sans Arabic" pitchFamily="34" charset="-122"/>
                <a:cs typeface="IBM Plex Sans Arabic" pitchFamily="34" charset="-120"/>
              </a:rPr>
              <a:t> فعل سلوكي قابل للقياس – يشرح، يقارن، يصمم، ينفّذ، يقيّم.‬</a:t>
            </a:r>
            <a:endParaRPr lang="en-US" sz="1250" dirty="0">
              <a:latin typeface="IBM Plex Sans Arabic" charset="0"/>
              <a:ea typeface="IBM Plex Sans Arabic" charset="0"/>
              <a:cs typeface="IBM Plex Sans Arabic" charset="0"/>
            </a:endParaRPr>
          </a:p>
        </p:txBody>
      </p:sp>
      <p:sp>
        <p:nvSpPr>
          <p:cNvPr id="9" name="Text 6"/>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‫مثال توضيحي للتدريب – الرموز والمخرجات ليست من لائحة القسم‬</a:t>
            </a:r>
            <a:endParaRPr lang="en-US" sz="1200" dirty="0">
              <a:latin typeface="IBM Plex Sans Arabic" charset="0"/>
              <a:ea typeface="IBM Plex Sans Arabic" charset="0"/>
              <a:cs typeface="IBM Plex Sans Arabic" charset="0"/>
            </a:endParaRPr>
          </a:p>
        </p:txBody>
      </p:sp>
      <p:sp>
        <p:nvSpPr>
          <p:cNvPr id="10" name="Text 7"/>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19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الخامس · وثائق المقرر‬</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‫توصيف المقرر وتقريره: ماذا يحتوي كل منهما؟‬</a:t>
            </a:r>
            <a:endParaRPr lang="en-US" sz="3000" dirty="0">
              <a:latin typeface="Cairo" charset="0"/>
              <a:ea typeface="Cairo" charset="0"/>
              <a:cs typeface="Cairo" charset="0"/>
            </a:endParaRPr>
          </a:p>
        </p:txBody>
      </p:sp>
      <p:sp>
        <p:nvSpPr>
          <p:cNvPr id="4" name="Shape 2"/>
          <p:cNvSpPr/>
          <p:nvPr/>
        </p:nvSpPr>
        <p:spPr>
          <a:xfrm>
            <a:off x="815975" y="1778595"/>
            <a:ext cx="5175250" cy="3135114"/>
          </a:xfrm>
          <a:prstGeom prst="roundRect">
            <a:avLst>
              <a:gd name="adj" fmla="val 3545"/>
            </a:avLst>
          </a:prstGeom>
          <a:solidFill>
            <a:srgbClr val="FFFDF8"/>
          </a:solidFill>
          <a:ln w="6350">
            <a:solidFill>
              <a:srgbClr val="E2DDD0"/>
            </a:solidFill>
            <a:prstDash val="solid"/>
          </a:ln>
        </p:spPr>
      </p:sp>
      <p:sp>
        <p:nvSpPr>
          <p:cNvPr id="5" name="Text 3"/>
          <p:cNvSpPr/>
          <p:nvPr/>
        </p:nvSpPr>
        <p:spPr>
          <a:xfrm>
            <a:off x="1045633" y="1998737"/>
            <a:ext cx="1178719" cy="223507"/>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8A6A1F"/>
                </a:solidFill>
                <a:latin typeface="IBM Plex Sans Arabic" pitchFamily="34" charset="0"/>
                <a:ea typeface="IBM Plex Sans Arabic" pitchFamily="34" charset="-122"/>
                <a:cs typeface="IBM Plex Sans Arabic" pitchFamily="34" charset="-120"/>
              </a:rPr>
              <a:t>‫بعد إعلان النتائج‬</a:t>
            </a:r>
            <a:endParaRPr lang="en-US" sz="1200" dirty="0">
              <a:latin typeface="IBM Plex Sans Arabic" charset="0"/>
              <a:ea typeface="IBM Plex Sans Arabic" charset="0"/>
              <a:cs typeface="IBM Plex Sans Arabic" charset="0"/>
            </a:endParaRPr>
          </a:p>
        </p:txBody>
      </p:sp>
      <p:sp>
        <p:nvSpPr>
          <p:cNvPr id="6" name="Text 4"/>
          <p:cNvSpPr/>
          <p:nvPr/>
        </p:nvSpPr>
        <p:spPr>
          <a:xfrm>
            <a:off x="4446482" y="1957462"/>
            <a:ext cx="1315085"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‫تقرير المقرر‬</a:t>
            </a:r>
            <a:endParaRPr lang="en-US" sz="1700" dirty="0">
              <a:latin typeface="Cairo" charset="0"/>
              <a:ea typeface="Cairo" charset="0"/>
              <a:cs typeface="Cairo" charset="0"/>
            </a:endParaRPr>
          </a:p>
        </p:txBody>
      </p:sp>
      <p:sp>
        <p:nvSpPr>
          <p:cNvPr id="7" name="Text 5"/>
          <p:cNvSpPr/>
          <p:nvPr/>
        </p:nvSpPr>
        <p:spPr>
          <a:xfrm>
            <a:off x="904155" y="2301615"/>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مدى الالتزام بالتوصيف المعلن، وما لم يُغطَّ ولماذا‬</a:t>
            </a:r>
            <a:endParaRPr lang="en-US" sz="1200" dirty="0">
              <a:latin typeface="IBM Plex Sans Arabic" charset="0"/>
              <a:ea typeface="IBM Plex Sans Arabic" charset="0"/>
              <a:cs typeface="IBM Plex Sans Arabic" charset="0"/>
            </a:endParaRPr>
          </a:p>
        </p:txBody>
      </p:sp>
      <p:sp>
        <p:nvSpPr>
          <p:cNvPr id="8" name="Text 6"/>
          <p:cNvSpPr/>
          <p:nvPr/>
        </p:nvSpPr>
        <p:spPr>
          <a:xfrm>
            <a:off x="904155" y="2601317"/>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نسب النجاح وتوزيع التقديرات ودلالاتها‬</a:t>
            </a:r>
            <a:endParaRPr lang="en-US" sz="1200" dirty="0">
              <a:latin typeface="IBM Plex Sans Arabic" charset="0"/>
              <a:ea typeface="IBM Plex Sans Arabic" charset="0"/>
              <a:cs typeface="IBM Plex Sans Arabic" charset="0"/>
            </a:endParaRPr>
          </a:p>
        </p:txBody>
      </p:sp>
      <p:sp>
        <p:nvSpPr>
          <p:cNvPr id="9" name="Text 7"/>
          <p:cNvSpPr/>
          <p:nvPr/>
        </p:nvSpPr>
        <p:spPr>
          <a:xfrm>
            <a:off x="904155" y="2901032"/>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تحليل نتائج الامتحانات مقابل مخرجات التعلم‬</a:t>
            </a:r>
            <a:endParaRPr lang="en-US" sz="1200" dirty="0">
              <a:latin typeface="IBM Plex Sans Arabic" charset="0"/>
              <a:ea typeface="IBM Plex Sans Arabic" charset="0"/>
              <a:cs typeface="IBM Plex Sans Arabic" charset="0"/>
            </a:endParaRPr>
          </a:p>
        </p:txBody>
      </p:sp>
      <p:sp>
        <p:nvSpPr>
          <p:cNvPr id="10" name="Text 8"/>
          <p:cNvSpPr/>
          <p:nvPr/>
        </p:nvSpPr>
        <p:spPr>
          <a:xfrm>
            <a:off x="904155" y="3200735"/>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نتائج التغذية الراجعة من الطلاب وتحليلها‬</a:t>
            </a:r>
            <a:endParaRPr lang="en-US" sz="1200" dirty="0">
              <a:latin typeface="IBM Plex Sans Arabic" charset="0"/>
              <a:ea typeface="IBM Plex Sans Arabic" charset="0"/>
              <a:cs typeface="IBM Plex Sans Arabic" charset="0"/>
            </a:endParaRPr>
          </a:p>
        </p:txBody>
      </p:sp>
      <p:sp>
        <p:nvSpPr>
          <p:cNvPr id="11" name="Text 9"/>
          <p:cNvSpPr/>
          <p:nvPr/>
        </p:nvSpPr>
        <p:spPr>
          <a:xfrm>
            <a:off x="904155" y="3500438"/>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المعوقات الإدارية أو المتعلقة بالموارد، إن وجدت‬</a:t>
            </a:r>
            <a:endParaRPr lang="en-US" sz="1200" dirty="0">
              <a:latin typeface="IBM Plex Sans Arabic" charset="0"/>
              <a:ea typeface="IBM Plex Sans Arabic" charset="0"/>
              <a:cs typeface="IBM Plex Sans Arabic" charset="0"/>
            </a:endParaRPr>
          </a:p>
        </p:txBody>
      </p:sp>
      <p:sp>
        <p:nvSpPr>
          <p:cNvPr id="12" name="Text 10"/>
          <p:cNvSpPr/>
          <p:nvPr/>
        </p:nvSpPr>
        <p:spPr>
          <a:xfrm>
            <a:off x="904155" y="3800153"/>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متابعة خطة التحسين السابقة، وخطة تحسين جديدة‬</a:t>
            </a:r>
            <a:endParaRPr lang="en-US" sz="1200" dirty="0">
              <a:latin typeface="IBM Plex Sans Arabic" charset="0"/>
              <a:ea typeface="IBM Plex Sans Arabic" charset="0"/>
              <a:cs typeface="IBM Plex Sans Arabic" charset="0"/>
            </a:endParaRPr>
          </a:p>
        </p:txBody>
      </p:sp>
      <p:sp>
        <p:nvSpPr>
          <p:cNvPr id="13" name="Text 11"/>
          <p:cNvSpPr/>
          <p:nvPr/>
        </p:nvSpPr>
        <p:spPr>
          <a:xfrm>
            <a:off x="1045633" y="4099855"/>
            <a:ext cx="4715933" cy="635000"/>
          </a:xfrm>
          <a:prstGeom prst="roundRect">
            <a:avLst>
              <a:gd name="adj" fmla="val 12000"/>
            </a:avLst>
          </a:prstGeom>
          <a:solidFill>
            <a:srgbClr val="F3E7C6"/>
          </a:solidFill>
          <a:ln/>
        </p:spPr>
        <p:txBody>
          <a:bodyPr wrap="square" lIns="0" tIns="66582" rIns="104682" bIns="41182" rtlCol="0" anchor="t">
            <a:normAutofit/>
          </a:bodyPr>
          <a:lstStyle/>
          <a:p>
            <a:pPr algn="r" indent="0" marL="0">
              <a:lnSpc>
                <a:spcPts val="1800"/>
              </a:lnSpc>
              <a:buNone/>
            </a:pPr>
            <a:r>
              <a:rPr lang="en-US" sz="1200" dirty="0">
                <a:solidFill>
                  <a:srgbClr val="13294B"/>
                </a:solidFill>
                <a:latin typeface="IBM Plex Sans Arabic" pitchFamily="34" charset="0"/>
                <a:ea typeface="IBM Plex Sans Arabic" pitchFamily="34" charset="-122"/>
                <a:cs typeface="IBM Plex Sans Arabic" pitchFamily="34" charset="-120"/>
              </a:rPr>
              <a:t>‫استخدم أحدث نماذج التوصيف والتقرير المعتمدة من الهيئة ووحدة الجودة بالكلية.‬</a:t>
            </a:r>
            <a:endParaRPr lang="en-US" sz="1200" dirty="0">
              <a:latin typeface="IBM Plex Sans Arabic" charset="0"/>
              <a:ea typeface="IBM Plex Sans Arabic" charset="0"/>
              <a:cs typeface="IBM Plex Sans Arabic" charset="0"/>
            </a:endParaRPr>
          </a:p>
        </p:txBody>
      </p:sp>
      <p:sp>
        <p:nvSpPr>
          <p:cNvPr id="14" name="Shape 12"/>
          <p:cNvSpPr/>
          <p:nvPr/>
        </p:nvSpPr>
        <p:spPr>
          <a:xfrm>
            <a:off x="6200775" y="1778595"/>
            <a:ext cx="5175250" cy="3135114"/>
          </a:xfrm>
          <a:prstGeom prst="roundRect">
            <a:avLst>
              <a:gd name="adj" fmla="val 3545"/>
            </a:avLst>
          </a:prstGeom>
          <a:solidFill>
            <a:srgbClr val="FFFDF8"/>
          </a:solidFill>
          <a:ln w="6350">
            <a:solidFill>
              <a:srgbClr val="E2DDD0"/>
            </a:solidFill>
            <a:prstDash val="solid"/>
          </a:ln>
        </p:spPr>
      </p:sp>
      <p:sp>
        <p:nvSpPr>
          <p:cNvPr id="15" name="Text 13"/>
          <p:cNvSpPr/>
          <p:nvPr/>
        </p:nvSpPr>
        <p:spPr>
          <a:xfrm>
            <a:off x="6430433" y="1998737"/>
            <a:ext cx="1212374" cy="223507"/>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F6E86"/>
                </a:solidFill>
                <a:latin typeface="IBM Plex Sans Arabic" pitchFamily="34" charset="0"/>
                <a:ea typeface="IBM Plex Sans Arabic" pitchFamily="34" charset="-122"/>
                <a:cs typeface="IBM Plex Sans Arabic" pitchFamily="34" charset="-120"/>
              </a:rPr>
              <a:t>‫قبل بداية الفصل‬</a:t>
            </a:r>
            <a:endParaRPr lang="en-US" sz="1200" dirty="0">
              <a:latin typeface="IBM Plex Sans Arabic" charset="0"/>
              <a:ea typeface="IBM Plex Sans Arabic" charset="0"/>
              <a:cs typeface="IBM Plex Sans Arabic" charset="0"/>
            </a:endParaRPr>
          </a:p>
        </p:txBody>
      </p:sp>
      <p:sp>
        <p:nvSpPr>
          <p:cNvPr id="16" name="Text 14"/>
          <p:cNvSpPr/>
          <p:nvPr/>
        </p:nvSpPr>
        <p:spPr>
          <a:xfrm>
            <a:off x="9535610" y="1957462"/>
            <a:ext cx="1610757"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‫توصيف المقرر‬</a:t>
            </a:r>
            <a:endParaRPr lang="en-US" sz="1700" dirty="0">
              <a:latin typeface="Cairo" charset="0"/>
              <a:ea typeface="Cairo" charset="0"/>
              <a:cs typeface="Cairo" charset="0"/>
            </a:endParaRPr>
          </a:p>
        </p:txBody>
      </p:sp>
      <p:sp>
        <p:nvSpPr>
          <p:cNvPr id="17" name="Text 15"/>
          <p:cNvSpPr/>
          <p:nvPr/>
        </p:nvSpPr>
        <p:spPr>
          <a:xfrm>
            <a:off x="6288955" y="2301615"/>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البيانات الأساسية: الكود، الساعات، المستوى، المتطلب السابق‬</a:t>
            </a:r>
            <a:endParaRPr lang="en-US" sz="1200" dirty="0">
              <a:latin typeface="IBM Plex Sans Arabic" charset="0"/>
              <a:ea typeface="IBM Plex Sans Arabic" charset="0"/>
              <a:cs typeface="IBM Plex Sans Arabic" charset="0"/>
            </a:endParaRPr>
          </a:p>
        </p:txBody>
      </p:sp>
      <p:sp>
        <p:nvSpPr>
          <p:cNvPr id="18" name="Text 16"/>
          <p:cNvSpPr/>
          <p:nvPr/>
        </p:nvSpPr>
        <p:spPr>
          <a:xfrm>
            <a:off x="6288955" y="2601317"/>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الأهداف العامة للمقرر‬</a:t>
            </a:r>
            <a:endParaRPr lang="en-US" sz="1200" dirty="0">
              <a:latin typeface="IBM Plex Sans Arabic" charset="0"/>
              <a:ea typeface="IBM Plex Sans Arabic" charset="0"/>
              <a:cs typeface="IBM Plex Sans Arabic" charset="0"/>
            </a:endParaRPr>
          </a:p>
        </p:txBody>
      </p:sp>
      <p:sp>
        <p:nvSpPr>
          <p:cNvPr id="19" name="Text 17"/>
          <p:cNvSpPr/>
          <p:nvPr/>
        </p:nvSpPr>
        <p:spPr>
          <a:xfrm>
            <a:off x="6288955" y="2901032"/>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مخرجات التعلم المستهدفة في المجالات الأربعة، مرمّزة‬</a:t>
            </a:r>
            <a:endParaRPr lang="en-US" sz="1200" dirty="0">
              <a:latin typeface="IBM Plex Sans Arabic" charset="0"/>
              <a:ea typeface="IBM Plex Sans Arabic" charset="0"/>
              <a:cs typeface="IBM Plex Sans Arabic" charset="0"/>
            </a:endParaRPr>
          </a:p>
        </p:txBody>
      </p:sp>
      <p:sp>
        <p:nvSpPr>
          <p:cNvPr id="20" name="Text 18"/>
          <p:cNvSpPr/>
          <p:nvPr/>
        </p:nvSpPr>
        <p:spPr>
          <a:xfrm>
            <a:off x="6288955" y="3200735"/>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المحتوى العلمي موزعًا على أسابيع الفصل‬</a:t>
            </a:r>
            <a:endParaRPr lang="en-US" sz="1200" dirty="0">
              <a:latin typeface="IBM Plex Sans Arabic" charset="0"/>
              <a:ea typeface="IBM Plex Sans Arabic" charset="0"/>
              <a:cs typeface="IBM Plex Sans Arabic" charset="0"/>
            </a:endParaRPr>
          </a:p>
        </p:txBody>
      </p:sp>
      <p:sp>
        <p:nvSpPr>
          <p:cNvPr id="21" name="Text 19"/>
          <p:cNvSpPr/>
          <p:nvPr/>
        </p:nvSpPr>
        <p:spPr>
          <a:xfrm>
            <a:off x="6288955" y="3500438"/>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طرق التعليم والتعلم، ومنها للمتعثرين والمتفوقين وذوي الهمم‬</a:t>
            </a:r>
            <a:endParaRPr lang="en-US" sz="1200" dirty="0">
              <a:latin typeface="IBM Plex Sans Arabic" charset="0"/>
              <a:ea typeface="IBM Plex Sans Arabic" charset="0"/>
              <a:cs typeface="IBM Plex Sans Arabic" charset="0"/>
            </a:endParaRPr>
          </a:p>
        </p:txBody>
      </p:sp>
      <p:sp>
        <p:nvSpPr>
          <p:cNvPr id="22" name="Text 20"/>
          <p:cNvSpPr/>
          <p:nvPr/>
        </p:nvSpPr>
        <p:spPr>
          <a:xfrm>
            <a:off x="6288955" y="3800153"/>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أساليب التقييم وتوقيتها وأوزانها وفق اللائحة‬</a:t>
            </a:r>
            <a:endParaRPr lang="en-US" sz="1200" dirty="0">
              <a:latin typeface="IBM Plex Sans Arabic" charset="0"/>
              <a:ea typeface="IBM Plex Sans Arabic" charset="0"/>
              <a:cs typeface="IBM Plex Sans Arabic" charset="0"/>
            </a:endParaRPr>
          </a:p>
        </p:txBody>
      </p:sp>
      <p:sp>
        <p:nvSpPr>
          <p:cNvPr id="23" name="Text 21"/>
          <p:cNvSpPr/>
          <p:nvPr/>
        </p:nvSpPr>
        <p:spPr>
          <a:xfrm>
            <a:off x="6288955" y="4099855"/>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المراجع ومصادر التعلم والإمكانات المطلوبة‬</a:t>
            </a:r>
            <a:endParaRPr lang="en-US" sz="1200" dirty="0">
              <a:latin typeface="IBM Plex Sans Arabic" charset="0"/>
              <a:ea typeface="IBM Plex Sans Arabic" charset="0"/>
              <a:cs typeface="IBM Plex Sans Arabic" charset="0"/>
            </a:endParaRPr>
          </a:p>
        </p:txBody>
      </p:sp>
      <p:sp>
        <p:nvSpPr>
          <p:cNvPr id="24" name="Text 22"/>
          <p:cNvSpPr/>
          <p:nvPr/>
        </p:nvSpPr>
        <p:spPr>
          <a:xfrm>
            <a:off x="6288955" y="4399558"/>
            <a:ext cx="4857411" cy="261607"/>
          </a:xfrm>
          <a:prstGeom prst="rect">
            <a:avLst/>
          </a:prstGeom>
          <a:noFill/>
          <a:ln/>
        </p:spPr>
        <p:txBody>
          <a:bodyPr wrap="square" lIns="0" tIns="0" rIns="0" bIns="0" rtlCol="0" anchor="t">
            <a:normAutofit/>
          </a:bodyPr>
          <a:lstStyle/>
          <a:p>
            <a:pPr algn="r" indent="0" marL="0">
              <a:lnSpc>
                <a:spcPts val="1860"/>
              </a:lnSpc>
              <a:buNone/>
            </a:pPr>
            <a:r>
              <a:rPr lang="en-US" sz="1200" dirty="0">
                <a:solidFill>
                  <a:srgbClr val="3D4A5C"/>
                </a:solidFill>
                <a:latin typeface="IBM Plex Sans Arabic" pitchFamily="34" charset="0"/>
                <a:ea typeface="IBM Plex Sans Arabic" pitchFamily="34" charset="-122"/>
                <a:cs typeface="IBM Plex Sans Arabic" pitchFamily="34" charset="-120"/>
              </a:rPr>
              <a:t>‫• مصفوفة المحتوى والمخرجات وطرق التعليم والتقييم‬</a:t>
            </a:r>
            <a:endParaRPr lang="en-US" sz="1200" dirty="0">
              <a:latin typeface="IBM Plex Sans Arabic" charset="0"/>
              <a:ea typeface="IBM Plex Sans Arabic" charset="0"/>
              <a:cs typeface="IBM Plex Sans Arabic" charset="0"/>
            </a:endParaRPr>
          </a:p>
        </p:txBody>
      </p:sp>
      <p:sp>
        <p:nvSpPr>
          <p:cNvPr id="25" name="Text 23"/>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26" name="Text 24"/>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20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الخامس · إغلاق حلقة الجودة‬</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‫دورة التحسين المستمر للمقرر‬</a:t>
            </a:r>
            <a:endParaRPr lang="en-US" sz="3000" dirty="0">
              <a:latin typeface="Cairo" charset="0"/>
              <a:ea typeface="Cairo" charset="0"/>
              <a:cs typeface="Cairo" charset="0"/>
            </a:endParaRPr>
          </a:p>
        </p:txBody>
      </p:sp>
      <p:sp>
        <p:nvSpPr>
          <p:cNvPr id="4" name="Shape 2"/>
          <p:cNvSpPr/>
          <p:nvPr/>
        </p:nvSpPr>
        <p:spPr>
          <a:xfrm>
            <a:off x="6810375" y="1908175"/>
            <a:ext cx="3803650" cy="1454150"/>
          </a:xfrm>
          <a:prstGeom prst="roundRect">
            <a:avLst>
              <a:gd name="adj" fmla="val 7642"/>
            </a:avLst>
          </a:prstGeom>
          <a:solidFill>
            <a:srgbClr val="FFFDF8"/>
          </a:solidFill>
          <a:ln w="6350">
            <a:solidFill>
              <a:srgbClr val="E2DDD0"/>
            </a:solidFill>
            <a:prstDash val="solid"/>
          </a:ln>
        </p:spPr>
      </p:sp>
      <p:sp>
        <p:nvSpPr>
          <p:cNvPr id="5" name="Text 3"/>
          <p:cNvSpPr/>
          <p:nvPr/>
        </p:nvSpPr>
        <p:spPr>
          <a:xfrm>
            <a:off x="6912780" y="2074342"/>
            <a:ext cx="3496987"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‫1 · خطّط‬</a:t>
            </a:r>
            <a:endParaRPr lang="en-US" sz="1700" dirty="0">
              <a:latin typeface="Cairo" charset="0"/>
              <a:ea typeface="Cairo" charset="0"/>
              <a:cs typeface="Cairo" charset="0"/>
            </a:endParaRPr>
          </a:p>
        </p:txBody>
      </p:sp>
      <p:sp>
        <p:nvSpPr>
          <p:cNvPr id="6" name="Text 4"/>
          <p:cNvSpPr/>
          <p:nvPr/>
        </p:nvSpPr>
        <p:spPr>
          <a:xfrm>
            <a:off x="6912780" y="2418494"/>
            <a:ext cx="3496987"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‫توصيف المقرر واعتماده قبل بداية الفصل، وربط مخرجاته بمخرجات البرنامج.‬</a:t>
            </a:r>
            <a:endParaRPr lang="en-US" sz="1250" dirty="0">
              <a:latin typeface="IBM Plex Sans Arabic" charset="0"/>
              <a:ea typeface="IBM Plex Sans Arabic" charset="0"/>
              <a:cs typeface="IBM Plex Sans Arabic" charset="0"/>
            </a:endParaRPr>
          </a:p>
        </p:txBody>
      </p:sp>
      <p:sp>
        <p:nvSpPr>
          <p:cNvPr id="7" name="Shape 5"/>
          <p:cNvSpPr/>
          <p:nvPr/>
        </p:nvSpPr>
        <p:spPr>
          <a:xfrm>
            <a:off x="1577975" y="1908175"/>
            <a:ext cx="3803650" cy="1454150"/>
          </a:xfrm>
          <a:prstGeom prst="roundRect">
            <a:avLst>
              <a:gd name="adj" fmla="val 7642"/>
            </a:avLst>
          </a:prstGeom>
          <a:solidFill>
            <a:srgbClr val="FFFDF8"/>
          </a:solidFill>
          <a:ln w="6350">
            <a:solidFill>
              <a:srgbClr val="E2DDD0"/>
            </a:solidFill>
            <a:prstDash val="solid"/>
          </a:ln>
        </p:spPr>
      </p:sp>
      <p:sp>
        <p:nvSpPr>
          <p:cNvPr id="8" name="Text 6"/>
          <p:cNvSpPr/>
          <p:nvPr/>
        </p:nvSpPr>
        <p:spPr>
          <a:xfrm>
            <a:off x="1680379" y="2074342"/>
            <a:ext cx="3496987"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‫2 · نفّذ‬</a:t>
            </a:r>
            <a:endParaRPr lang="en-US" sz="1700" dirty="0">
              <a:latin typeface="Cairo" charset="0"/>
              <a:ea typeface="Cairo" charset="0"/>
              <a:cs typeface="Cairo" charset="0"/>
            </a:endParaRPr>
          </a:p>
        </p:txBody>
      </p:sp>
      <p:sp>
        <p:nvSpPr>
          <p:cNvPr id="9" name="Text 7"/>
          <p:cNvSpPr/>
          <p:nvPr/>
        </p:nvSpPr>
        <p:spPr>
          <a:xfrm>
            <a:off x="1680379" y="2418494"/>
            <a:ext cx="3496987"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‫التدريس والتقييم كما في التوصيف، مع توثيق الأنشطة والتكليفات والامتحانات.‬</a:t>
            </a:r>
            <a:endParaRPr lang="en-US" sz="1250" dirty="0">
              <a:latin typeface="IBM Plex Sans Arabic" charset="0"/>
              <a:ea typeface="IBM Plex Sans Arabic" charset="0"/>
              <a:cs typeface="IBM Plex Sans Arabic" charset="0"/>
            </a:endParaRPr>
          </a:p>
        </p:txBody>
      </p:sp>
      <p:sp>
        <p:nvSpPr>
          <p:cNvPr id="10" name="Shape 8"/>
          <p:cNvSpPr/>
          <p:nvPr/>
        </p:nvSpPr>
        <p:spPr>
          <a:xfrm>
            <a:off x="1577975" y="4067175"/>
            <a:ext cx="3803650" cy="1454150"/>
          </a:xfrm>
          <a:prstGeom prst="roundRect">
            <a:avLst>
              <a:gd name="adj" fmla="val 7642"/>
            </a:avLst>
          </a:prstGeom>
          <a:solidFill>
            <a:srgbClr val="FFFDF8"/>
          </a:solidFill>
          <a:ln w="6350">
            <a:solidFill>
              <a:srgbClr val="E2DDD0"/>
            </a:solidFill>
            <a:prstDash val="solid"/>
          </a:ln>
        </p:spPr>
      </p:sp>
      <p:sp>
        <p:nvSpPr>
          <p:cNvPr id="11" name="Text 9"/>
          <p:cNvSpPr/>
          <p:nvPr/>
        </p:nvSpPr>
        <p:spPr>
          <a:xfrm>
            <a:off x="1680379" y="4233342"/>
            <a:ext cx="3496987"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‫3 · تحقّق‬</a:t>
            </a:r>
            <a:endParaRPr lang="en-US" sz="1700" dirty="0">
              <a:latin typeface="Cairo" charset="0"/>
              <a:ea typeface="Cairo" charset="0"/>
              <a:cs typeface="Cairo" charset="0"/>
            </a:endParaRPr>
          </a:p>
        </p:txBody>
      </p:sp>
      <p:sp>
        <p:nvSpPr>
          <p:cNvPr id="12" name="Text 10"/>
          <p:cNvSpPr/>
          <p:nvPr/>
        </p:nvSpPr>
        <p:spPr>
          <a:xfrm>
            <a:off x="1680379" y="4577494"/>
            <a:ext cx="3496987"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‫تحليل النتائج ونسب النجاح والتغذية الراجعة من الطلاب في تقرير المقرر.‬</a:t>
            </a:r>
            <a:endParaRPr lang="en-US" sz="1250" dirty="0">
              <a:latin typeface="IBM Plex Sans Arabic" charset="0"/>
              <a:ea typeface="IBM Plex Sans Arabic" charset="0"/>
              <a:cs typeface="IBM Plex Sans Arabic" charset="0"/>
            </a:endParaRPr>
          </a:p>
        </p:txBody>
      </p:sp>
      <p:sp>
        <p:nvSpPr>
          <p:cNvPr id="13" name="Shape 11"/>
          <p:cNvSpPr/>
          <p:nvPr/>
        </p:nvSpPr>
        <p:spPr>
          <a:xfrm>
            <a:off x="6810375" y="4067175"/>
            <a:ext cx="3803650" cy="1454150"/>
          </a:xfrm>
          <a:prstGeom prst="roundRect">
            <a:avLst>
              <a:gd name="adj" fmla="val 7642"/>
            </a:avLst>
          </a:prstGeom>
          <a:solidFill>
            <a:srgbClr val="FFFDF8"/>
          </a:solidFill>
          <a:ln w="6350">
            <a:solidFill>
              <a:srgbClr val="E2DDD0"/>
            </a:solidFill>
            <a:prstDash val="solid"/>
          </a:ln>
        </p:spPr>
      </p:sp>
      <p:sp>
        <p:nvSpPr>
          <p:cNvPr id="14" name="Text 12"/>
          <p:cNvSpPr/>
          <p:nvPr/>
        </p:nvSpPr>
        <p:spPr>
          <a:xfrm>
            <a:off x="6912780" y="4233342"/>
            <a:ext cx="3496987" cy="306057"/>
          </a:xfrm>
          <a:prstGeom prst="rect">
            <a:avLst/>
          </a:prstGeom>
          <a:noFill/>
          <a:ln/>
        </p:spPr>
        <p:txBody>
          <a:bodyPr wrap="square" lIns="0" tIns="0" rIns="0" bIns="0" rtlCol="0" anchor="t">
            <a:normAutofit/>
          </a:bodyPr>
          <a:lstStyle/>
          <a:p>
            <a:pPr algn="r" indent="0" marL="0">
              <a:lnSpc>
                <a:spcPts val="2210"/>
              </a:lnSpc>
              <a:buNone/>
            </a:pPr>
            <a:r>
              <a:rPr lang="en-US" sz="1700" b="1" dirty="0">
                <a:solidFill>
                  <a:srgbClr val="13294B"/>
                </a:solidFill>
                <a:latin typeface="Cairo" pitchFamily="34" charset="0"/>
                <a:ea typeface="Cairo" pitchFamily="34" charset="-122"/>
                <a:cs typeface="Cairo" pitchFamily="34" charset="-120"/>
              </a:rPr>
              <a:t>‫4 · حسّن‬</a:t>
            </a:r>
            <a:endParaRPr lang="en-US" sz="1700" dirty="0">
              <a:latin typeface="Cairo" charset="0"/>
              <a:ea typeface="Cairo" charset="0"/>
              <a:cs typeface="Cairo" charset="0"/>
            </a:endParaRPr>
          </a:p>
        </p:txBody>
      </p:sp>
      <p:sp>
        <p:nvSpPr>
          <p:cNvPr id="15" name="Text 13"/>
          <p:cNvSpPr/>
          <p:nvPr/>
        </p:nvSpPr>
        <p:spPr>
          <a:xfrm>
            <a:off x="6912780" y="4577494"/>
            <a:ext cx="3496987" cy="501650"/>
          </a:xfrm>
          <a:prstGeom prst="rect">
            <a:avLst/>
          </a:prstGeom>
          <a:noFill/>
          <a:ln/>
        </p:spPr>
        <p:txBody>
          <a:bodyPr wrap="square" lIns="0" tIns="0" rIns="0" bIns="0" rtlCol="0" anchor="t">
            <a:normAutofit/>
          </a:bodyPr>
          <a:lstStyle/>
          <a:p>
            <a:pPr algn="r" indent="0" marL="0">
              <a:lnSpc>
                <a:spcPts val="1875"/>
              </a:lnSpc>
              <a:buNone/>
            </a:pPr>
            <a:r>
              <a:rPr lang="en-US" sz="1250" dirty="0">
                <a:solidFill>
                  <a:srgbClr val="3D4A5C"/>
                </a:solidFill>
                <a:latin typeface="IBM Plex Sans Arabic" pitchFamily="34" charset="0"/>
                <a:ea typeface="IBM Plex Sans Arabic" pitchFamily="34" charset="-122"/>
                <a:cs typeface="IBM Plex Sans Arabic" pitchFamily="34" charset="-120"/>
              </a:rPr>
              <a:t>‫خطة تحسين محددة تُنفَّذ في الفصل التالي وتنعكس في تحديث التوصيف.‬</a:t>
            </a:r>
            <a:endParaRPr lang="en-US" sz="1250" dirty="0">
              <a:latin typeface="IBM Plex Sans Arabic" charset="0"/>
              <a:ea typeface="IBM Plex Sans Arabic" charset="0"/>
              <a:cs typeface="IBM Plex Sans Arabic" charset="0"/>
            </a:endParaRPr>
          </a:p>
        </p:txBody>
      </p:sp>
      <p:pic>
        <p:nvPicPr>
          <p:cNvPr id="16" name="Image 0" descr="arrow-left">    </p:cNvPr>
          <p:cNvPicPr>
            <a:picLocks noChangeAspect="1"/>
          </p:cNvPicPr>
          <p:nvPr/>
        </p:nvPicPr>
        <p:blipFill>
          <a:blip r:embed="rId1"/>
          <a:srcRect l="0" r="0" t="0" b="0"/>
          <a:stretch/>
        </p:blipFill>
        <p:spPr>
          <a:xfrm>
            <a:off x="5740400" y="2457450"/>
            <a:ext cx="711200" cy="355600"/>
          </a:xfrm>
          <a:prstGeom prst="rect">
            <a:avLst/>
          </a:prstGeom>
        </p:spPr>
      </p:pic>
      <p:pic>
        <p:nvPicPr>
          <p:cNvPr id="17" name="Image 1" descr="arrow-down">    </p:cNvPr>
          <p:cNvPicPr>
            <a:picLocks noChangeAspect="1"/>
          </p:cNvPicPr>
          <p:nvPr/>
        </p:nvPicPr>
        <p:blipFill>
          <a:blip r:embed="rId2"/>
          <a:srcRect l="0" r="0" t="0" b="0"/>
          <a:stretch/>
        </p:blipFill>
        <p:spPr>
          <a:xfrm>
            <a:off x="3327400" y="3409950"/>
            <a:ext cx="304800" cy="609600"/>
          </a:xfrm>
          <a:prstGeom prst="rect">
            <a:avLst/>
          </a:prstGeom>
        </p:spPr>
      </p:pic>
      <p:pic>
        <p:nvPicPr>
          <p:cNvPr id="18" name="Image 2" descr="arrow-right">    </p:cNvPr>
          <p:cNvPicPr>
            <a:picLocks noChangeAspect="1"/>
          </p:cNvPicPr>
          <p:nvPr/>
        </p:nvPicPr>
        <p:blipFill>
          <a:blip r:embed="rId3"/>
          <a:srcRect l="0" r="0" t="0" b="0"/>
          <a:stretch/>
        </p:blipFill>
        <p:spPr>
          <a:xfrm>
            <a:off x="5740400" y="4616450"/>
            <a:ext cx="711200" cy="355600"/>
          </a:xfrm>
          <a:prstGeom prst="rect">
            <a:avLst/>
          </a:prstGeom>
        </p:spPr>
      </p:pic>
      <p:pic>
        <p:nvPicPr>
          <p:cNvPr id="19" name="Image 3" descr="arrow-up">    </p:cNvPr>
          <p:cNvPicPr>
            <a:picLocks noChangeAspect="1"/>
          </p:cNvPicPr>
          <p:nvPr/>
        </p:nvPicPr>
        <p:blipFill>
          <a:blip r:embed="rId4"/>
          <a:srcRect l="0" r="0" t="0" b="0"/>
          <a:stretch/>
        </p:blipFill>
        <p:spPr>
          <a:xfrm>
            <a:off x="8559800" y="3409950"/>
            <a:ext cx="304800" cy="609600"/>
          </a:xfrm>
          <a:prstGeom prst="rect">
            <a:avLst/>
          </a:prstGeom>
        </p:spPr>
      </p:pic>
      <p:pic>
        <p:nvPicPr>
          <p:cNvPr id="20" name="Image 4" descr="ellipse">    </p:cNvPr>
          <p:cNvPicPr>
            <a:picLocks noChangeAspect="1"/>
          </p:cNvPicPr>
          <p:nvPr/>
        </p:nvPicPr>
        <p:blipFill>
          <a:blip r:embed="rId5"/>
          <a:srcRect l="0" r="0" t="0" b="0"/>
          <a:stretch/>
        </p:blipFill>
        <p:spPr>
          <a:xfrm>
            <a:off x="5461000" y="3079750"/>
            <a:ext cx="1270000" cy="1270000"/>
          </a:xfrm>
          <a:prstGeom prst="rect">
            <a:avLst/>
          </a:prstGeom>
        </p:spPr>
      </p:pic>
      <p:sp>
        <p:nvSpPr>
          <p:cNvPr id="21" name="Text 14"/>
          <p:cNvSpPr/>
          <p:nvPr/>
        </p:nvSpPr>
        <p:spPr>
          <a:xfrm>
            <a:off x="5530850" y="3479800"/>
            <a:ext cx="1130300" cy="454554"/>
          </a:xfrm>
          <a:prstGeom prst="rect">
            <a:avLst/>
          </a:prstGeom>
          <a:noFill/>
          <a:ln/>
        </p:spPr>
        <p:txBody>
          <a:bodyPr wrap="square" lIns="0" tIns="0" rIns="0" bIns="0" rtlCol="0" anchor="t">
            <a:normAutofit/>
          </a:bodyPr>
          <a:lstStyle/>
          <a:p>
            <a:pPr algn="ctr" indent="0" marL="0">
              <a:lnSpc>
                <a:spcPts val="1690"/>
              </a:lnSpc>
              <a:buNone/>
            </a:pPr>
            <a:r>
              <a:rPr lang="en-US" sz="1300" b="1" dirty="0">
                <a:solidFill>
                  <a:srgbClr val="FBF8F0"/>
                </a:solidFill>
                <a:latin typeface="Cairo" pitchFamily="34" charset="0"/>
                <a:ea typeface="Cairo" pitchFamily="34" charset="-122"/>
                <a:cs typeface="Cairo" pitchFamily="34" charset="-120"/>
              </a:rPr>
              <a:t>‫التحسين المستمر‬</a:t>
            </a:r>
            <a:endParaRPr lang="en-US" sz="1300" dirty="0">
              <a:latin typeface="Cairo" charset="0"/>
              <a:ea typeface="Cairo" charset="0"/>
              <a:cs typeface="Cairo" charset="0"/>
            </a:endParaRPr>
          </a:p>
        </p:txBody>
      </p:sp>
      <p:sp>
        <p:nvSpPr>
          <p:cNvPr id="22" name="Text 15"/>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23" name="Text 16"/>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21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الخامس · الأدوار والمسؤوليات‬</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‫من يفعل ماذا داخل القسم؟‬</a:t>
            </a:r>
            <a:endParaRPr lang="en-US" sz="3000" dirty="0">
              <a:latin typeface="Cairo" charset="0"/>
              <a:ea typeface="Cairo" charset="0"/>
              <a:cs typeface="Cairo" charset="0"/>
            </a:endParaRPr>
          </a:p>
        </p:txBody>
      </p:sp>
      <p:sp>
        <p:nvSpPr>
          <p:cNvPr id="4" name="Shape 2"/>
          <p:cNvSpPr/>
          <p:nvPr/>
        </p:nvSpPr>
        <p:spPr>
          <a:xfrm>
            <a:off x="815975" y="1778595"/>
            <a:ext cx="2520950" cy="2609387"/>
          </a:xfrm>
          <a:prstGeom prst="roundRect">
            <a:avLst>
              <a:gd name="adj" fmla="val 4408"/>
            </a:avLst>
          </a:prstGeom>
          <a:solidFill>
            <a:srgbClr val="FFFDF8"/>
          </a:solidFill>
          <a:ln w="6350">
            <a:solidFill>
              <a:srgbClr val="E2DDD0"/>
            </a:solidFill>
            <a:prstDash val="solid"/>
          </a:ln>
        </p:spPr>
      </p:sp>
      <p:pic>
        <p:nvPicPr>
          <p:cNvPr id="5" name="Image 0" descr="Verified">    </p:cNvPr>
          <p:cNvPicPr>
            <a:picLocks noChangeAspect="1"/>
          </p:cNvPicPr>
          <p:nvPr/>
        </p:nvPicPr>
        <p:blipFill>
          <a:blip r:embed="rId1"/>
          <a:srcRect l="0" r="0" t="0" b="0"/>
          <a:stretch/>
        </p:blipFill>
        <p:spPr>
          <a:xfrm>
            <a:off x="2853267" y="1944762"/>
            <a:ext cx="304800" cy="304800"/>
          </a:xfrm>
          <a:prstGeom prst="rect">
            <a:avLst/>
          </a:prstGeom>
        </p:spPr>
      </p:pic>
      <p:sp>
        <p:nvSpPr>
          <p:cNvPr id="6" name="Text 3"/>
          <p:cNvSpPr/>
          <p:nvPr/>
        </p:nvSpPr>
        <p:spPr>
          <a:xfrm>
            <a:off x="929936" y="2325762"/>
            <a:ext cx="2228130"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‫وحدة ضمان الجودة‬</a:t>
            </a:r>
            <a:endParaRPr lang="en-US" sz="1500" dirty="0">
              <a:latin typeface="Cairo" charset="0"/>
              <a:ea typeface="Cairo" charset="0"/>
              <a:cs typeface="Cairo" charset="0"/>
            </a:endParaRPr>
          </a:p>
        </p:txBody>
      </p:sp>
      <p:sp>
        <p:nvSpPr>
          <p:cNvPr id="7" name="Text 4"/>
          <p:cNvSpPr/>
          <p:nvPr/>
        </p:nvSpPr>
        <p:spPr>
          <a:xfrm>
            <a:off x="929936" y="2659137"/>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توفر النماذج المعتمدة والتدريب‬</a:t>
            </a:r>
            <a:endParaRPr lang="en-US" sz="1200" dirty="0">
              <a:latin typeface="IBM Plex Sans Arabic" charset="0"/>
              <a:ea typeface="IBM Plex Sans Arabic" charset="0"/>
              <a:cs typeface="IBM Plex Sans Arabic" charset="0"/>
            </a:endParaRPr>
          </a:p>
        </p:txBody>
      </p:sp>
      <p:sp>
        <p:nvSpPr>
          <p:cNvPr id="8" name="Text 5"/>
          <p:cNvSpPr/>
          <p:nvPr/>
        </p:nvSpPr>
        <p:spPr>
          <a:xfrm>
            <a:off x="929936" y="2963937"/>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تدير الاستبيانات وتحلل نتائجها‬</a:t>
            </a:r>
            <a:endParaRPr lang="en-US" sz="1200" dirty="0">
              <a:latin typeface="IBM Plex Sans Arabic" charset="0"/>
              <a:ea typeface="IBM Plex Sans Arabic" charset="0"/>
              <a:cs typeface="IBM Plex Sans Arabic" charset="0"/>
            </a:endParaRPr>
          </a:p>
        </p:txBody>
      </p:sp>
      <p:sp>
        <p:nvSpPr>
          <p:cNvPr id="9" name="Text 6"/>
          <p:cNvSpPr/>
          <p:nvPr/>
        </p:nvSpPr>
        <p:spPr>
          <a:xfrm>
            <a:off x="929936" y="3268737"/>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تتابع التقويم الذاتي والدراسة الذاتية‬</a:t>
            </a:r>
            <a:endParaRPr lang="en-US" sz="1200" dirty="0">
              <a:latin typeface="IBM Plex Sans Arabic" charset="0"/>
              <a:ea typeface="IBM Plex Sans Arabic" charset="0"/>
              <a:cs typeface="IBM Plex Sans Arabic" charset="0"/>
            </a:endParaRPr>
          </a:p>
        </p:txBody>
      </p:sp>
      <p:sp>
        <p:nvSpPr>
          <p:cNvPr id="10" name="Text 7"/>
          <p:cNvSpPr/>
          <p:nvPr/>
        </p:nvSpPr>
        <p:spPr>
          <a:xfrm>
            <a:off x="994833" y="3906912"/>
            <a:ext cx="2163233" cy="314920"/>
          </a:xfrm>
          <a:prstGeom prst="roundRect">
            <a:avLst>
              <a:gd name="adj" fmla="val 20164"/>
            </a:avLst>
          </a:prstGeom>
          <a:solidFill>
            <a:srgbClr val="ECE8DD"/>
          </a:solidFill>
          <a:ln/>
        </p:spPr>
        <p:txBody>
          <a:bodyPr wrap="square" lIns="10738" tIns="32201" rIns="70301" bIns="6801" rtlCol="0" anchor="t">
            <a:normAutofit/>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‫الدراسة الذاتية‬</a:t>
            </a:r>
            <a:endParaRPr lang="en-US" sz="1200" dirty="0">
              <a:latin typeface="IBM Plex Sans Arabic" charset="0"/>
              <a:ea typeface="IBM Plex Sans Arabic" charset="0"/>
              <a:cs typeface="IBM Plex Sans Arabic" charset="0"/>
            </a:endParaRPr>
          </a:p>
        </p:txBody>
      </p:sp>
      <p:sp>
        <p:nvSpPr>
          <p:cNvPr id="11" name="Shape 8"/>
          <p:cNvSpPr/>
          <p:nvPr/>
        </p:nvSpPr>
        <p:spPr>
          <a:xfrm>
            <a:off x="3495675" y="1778595"/>
            <a:ext cx="2520950" cy="2609387"/>
          </a:xfrm>
          <a:prstGeom prst="roundRect">
            <a:avLst>
              <a:gd name="adj" fmla="val 4408"/>
            </a:avLst>
          </a:prstGeom>
          <a:solidFill>
            <a:srgbClr val="FFFDF8"/>
          </a:solidFill>
          <a:ln w="6350">
            <a:solidFill>
              <a:srgbClr val="E2DDD0"/>
            </a:solidFill>
            <a:prstDash val="solid"/>
          </a:ln>
        </p:spPr>
      </p:sp>
      <p:pic>
        <p:nvPicPr>
          <p:cNvPr id="12" name="Image 1" descr="Settings">    </p:cNvPr>
          <p:cNvPicPr>
            <a:picLocks noChangeAspect="1"/>
          </p:cNvPicPr>
          <p:nvPr/>
        </p:nvPicPr>
        <p:blipFill>
          <a:blip r:embed="rId2"/>
          <a:srcRect l="0" r="0" t="0" b="0"/>
          <a:stretch/>
        </p:blipFill>
        <p:spPr>
          <a:xfrm>
            <a:off x="5532967" y="1944762"/>
            <a:ext cx="304800" cy="304800"/>
          </a:xfrm>
          <a:prstGeom prst="rect">
            <a:avLst/>
          </a:prstGeom>
        </p:spPr>
      </p:pic>
      <p:sp>
        <p:nvSpPr>
          <p:cNvPr id="13" name="Text 9"/>
          <p:cNvSpPr/>
          <p:nvPr/>
        </p:nvSpPr>
        <p:spPr>
          <a:xfrm>
            <a:off x="3609636" y="2325762"/>
            <a:ext cx="2228130" cy="539750"/>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‫لجنة البرنامج ومجلس القسم‬</a:t>
            </a:r>
            <a:endParaRPr lang="en-US" sz="1500" dirty="0">
              <a:latin typeface="Cairo" charset="0"/>
              <a:ea typeface="Cairo" charset="0"/>
              <a:cs typeface="Cairo" charset="0"/>
            </a:endParaRPr>
          </a:p>
        </p:txBody>
      </p:sp>
      <p:sp>
        <p:nvSpPr>
          <p:cNvPr id="14" name="Text 10"/>
          <p:cNvSpPr/>
          <p:nvPr/>
        </p:nvSpPr>
        <p:spPr>
          <a:xfrm>
            <a:off x="3609636" y="2916312"/>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تتبنى NARS وتعتمد ARS‬</a:t>
            </a:r>
            <a:endParaRPr lang="en-US" sz="1200" dirty="0">
              <a:latin typeface="IBM Plex Sans Arabic" charset="0"/>
              <a:ea typeface="IBM Plex Sans Arabic" charset="0"/>
              <a:cs typeface="IBM Plex Sans Arabic" charset="0"/>
            </a:endParaRPr>
          </a:p>
        </p:txBody>
      </p:sp>
      <p:sp>
        <p:nvSpPr>
          <p:cNvPr id="15" name="Text 11"/>
          <p:cNvSpPr/>
          <p:nvPr/>
        </p:nvSpPr>
        <p:spPr>
          <a:xfrm>
            <a:off x="3609636" y="3221112"/>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تعدّ المصفوفات الثلاث‬</a:t>
            </a:r>
            <a:endParaRPr lang="en-US" sz="1200" dirty="0">
              <a:latin typeface="IBM Plex Sans Arabic" charset="0"/>
              <a:ea typeface="IBM Plex Sans Arabic" charset="0"/>
              <a:cs typeface="IBM Plex Sans Arabic" charset="0"/>
            </a:endParaRPr>
          </a:p>
        </p:txBody>
      </p:sp>
      <p:sp>
        <p:nvSpPr>
          <p:cNvPr id="16" name="Text 12"/>
          <p:cNvSpPr/>
          <p:nvPr/>
        </p:nvSpPr>
        <p:spPr>
          <a:xfrm>
            <a:off x="3609636" y="3525912"/>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تعدّ التقرير السنوي للبرنامج‬</a:t>
            </a:r>
            <a:endParaRPr lang="en-US" sz="1200" dirty="0">
              <a:latin typeface="IBM Plex Sans Arabic" charset="0"/>
              <a:ea typeface="IBM Plex Sans Arabic" charset="0"/>
              <a:cs typeface="IBM Plex Sans Arabic" charset="0"/>
            </a:endParaRPr>
          </a:p>
        </p:txBody>
      </p:sp>
      <p:sp>
        <p:nvSpPr>
          <p:cNvPr id="17" name="Text 13"/>
          <p:cNvSpPr/>
          <p:nvPr/>
        </p:nvSpPr>
        <p:spPr>
          <a:xfrm>
            <a:off x="3674533" y="3906912"/>
            <a:ext cx="2163233" cy="314920"/>
          </a:xfrm>
          <a:prstGeom prst="roundRect">
            <a:avLst>
              <a:gd name="adj" fmla="val 20164"/>
            </a:avLst>
          </a:prstGeom>
          <a:solidFill>
            <a:srgbClr val="ECE8DD"/>
          </a:solidFill>
          <a:ln/>
        </p:spPr>
        <p:txBody>
          <a:bodyPr wrap="square" lIns="10738" tIns="32201" rIns="70301" bIns="6801" rtlCol="0" anchor="t">
            <a:normAutofit/>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‫توصيف وتقرير البرنامج‬</a:t>
            </a:r>
            <a:endParaRPr lang="en-US" sz="1200" dirty="0">
              <a:latin typeface="IBM Plex Sans Arabic" charset="0"/>
              <a:ea typeface="IBM Plex Sans Arabic" charset="0"/>
              <a:cs typeface="IBM Plex Sans Arabic" charset="0"/>
            </a:endParaRPr>
          </a:p>
        </p:txBody>
      </p:sp>
      <p:sp>
        <p:nvSpPr>
          <p:cNvPr id="18" name="Shape 14"/>
          <p:cNvSpPr/>
          <p:nvPr/>
        </p:nvSpPr>
        <p:spPr>
          <a:xfrm>
            <a:off x="6175375" y="1778595"/>
            <a:ext cx="2520950" cy="2609387"/>
          </a:xfrm>
          <a:prstGeom prst="roundRect">
            <a:avLst>
              <a:gd name="adj" fmla="val 4408"/>
            </a:avLst>
          </a:prstGeom>
          <a:solidFill>
            <a:srgbClr val="FFFDF8"/>
          </a:solidFill>
          <a:ln w="6350">
            <a:solidFill>
              <a:srgbClr val="E2DDD0"/>
            </a:solidFill>
            <a:prstDash val="solid"/>
          </a:ln>
        </p:spPr>
      </p:sp>
      <p:pic>
        <p:nvPicPr>
          <p:cNvPr id="19" name="Image 2" descr="Users">    </p:cNvPr>
          <p:cNvPicPr>
            <a:picLocks noChangeAspect="1"/>
          </p:cNvPicPr>
          <p:nvPr/>
        </p:nvPicPr>
        <p:blipFill>
          <a:blip r:embed="rId3"/>
          <a:srcRect l="0" r="0" t="0" b="0"/>
          <a:stretch/>
        </p:blipFill>
        <p:spPr>
          <a:xfrm>
            <a:off x="8212667" y="1944762"/>
            <a:ext cx="304800" cy="304800"/>
          </a:xfrm>
          <a:prstGeom prst="rect">
            <a:avLst/>
          </a:prstGeom>
        </p:spPr>
      </p:pic>
      <p:sp>
        <p:nvSpPr>
          <p:cNvPr id="20" name="Text 15"/>
          <p:cNvSpPr/>
          <p:nvPr/>
        </p:nvSpPr>
        <p:spPr>
          <a:xfrm>
            <a:off x="6289336" y="2325762"/>
            <a:ext cx="2228130"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‫منسق المقرر‬</a:t>
            </a:r>
            <a:endParaRPr lang="en-US" sz="1500" dirty="0">
              <a:latin typeface="Cairo" charset="0"/>
              <a:ea typeface="Cairo" charset="0"/>
              <a:cs typeface="Cairo" charset="0"/>
            </a:endParaRPr>
          </a:p>
        </p:txBody>
      </p:sp>
      <p:sp>
        <p:nvSpPr>
          <p:cNvPr id="21" name="Text 16"/>
          <p:cNvSpPr/>
          <p:nvPr/>
        </p:nvSpPr>
        <p:spPr>
          <a:xfrm>
            <a:off x="6289336" y="2659137"/>
            <a:ext cx="2228130" cy="4826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يوحّد التوصيف بين الشعب والمحاضرين‬</a:t>
            </a:r>
            <a:endParaRPr lang="en-US" sz="1200" dirty="0">
              <a:latin typeface="IBM Plex Sans Arabic" charset="0"/>
              <a:ea typeface="IBM Plex Sans Arabic" charset="0"/>
              <a:cs typeface="IBM Plex Sans Arabic" charset="0"/>
            </a:endParaRPr>
          </a:p>
        </p:txBody>
      </p:sp>
      <p:sp>
        <p:nvSpPr>
          <p:cNvPr id="22" name="Text 17"/>
          <p:cNvSpPr/>
          <p:nvPr/>
        </p:nvSpPr>
        <p:spPr>
          <a:xfrm>
            <a:off x="6289336" y="3192537"/>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يراجع الامتحانات وتوازنها‬</a:t>
            </a:r>
            <a:endParaRPr lang="en-US" sz="1200" dirty="0">
              <a:latin typeface="IBM Plex Sans Arabic" charset="0"/>
              <a:ea typeface="IBM Plex Sans Arabic" charset="0"/>
              <a:cs typeface="IBM Plex Sans Arabic" charset="0"/>
            </a:endParaRPr>
          </a:p>
        </p:txBody>
      </p:sp>
      <p:sp>
        <p:nvSpPr>
          <p:cNvPr id="23" name="Text 18"/>
          <p:cNvSpPr/>
          <p:nvPr/>
        </p:nvSpPr>
        <p:spPr>
          <a:xfrm>
            <a:off x="6289336" y="3497337"/>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يجمع ملف المقرر وأدلته‬</a:t>
            </a:r>
            <a:endParaRPr lang="en-US" sz="1200" dirty="0">
              <a:latin typeface="IBM Plex Sans Arabic" charset="0"/>
              <a:ea typeface="IBM Plex Sans Arabic" charset="0"/>
              <a:cs typeface="IBM Plex Sans Arabic" charset="0"/>
            </a:endParaRPr>
          </a:p>
        </p:txBody>
      </p:sp>
      <p:sp>
        <p:nvSpPr>
          <p:cNvPr id="24" name="Text 19"/>
          <p:cNvSpPr/>
          <p:nvPr/>
        </p:nvSpPr>
        <p:spPr>
          <a:xfrm>
            <a:off x="6354233" y="3906912"/>
            <a:ext cx="2163233" cy="314920"/>
          </a:xfrm>
          <a:prstGeom prst="roundRect">
            <a:avLst>
              <a:gd name="adj" fmla="val 20164"/>
            </a:avLst>
          </a:prstGeom>
          <a:solidFill>
            <a:srgbClr val="ECE8DD"/>
          </a:solidFill>
          <a:ln/>
        </p:spPr>
        <p:txBody>
          <a:bodyPr wrap="square" lIns="10738" tIns="32201" rIns="70301" bIns="6801" rtlCol="0" anchor="t">
            <a:normAutofit/>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‫ملف المقرر‬</a:t>
            </a:r>
            <a:endParaRPr lang="en-US" sz="1200" dirty="0">
              <a:latin typeface="IBM Plex Sans Arabic" charset="0"/>
              <a:ea typeface="IBM Plex Sans Arabic" charset="0"/>
              <a:cs typeface="IBM Plex Sans Arabic" charset="0"/>
            </a:endParaRPr>
          </a:p>
        </p:txBody>
      </p:sp>
      <p:sp>
        <p:nvSpPr>
          <p:cNvPr id="25" name="Shape 20"/>
          <p:cNvSpPr/>
          <p:nvPr/>
        </p:nvSpPr>
        <p:spPr>
          <a:xfrm>
            <a:off x="8855075" y="1778595"/>
            <a:ext cx="2520950" cy="2609387"/>
          </a:xfrm>
          <a:prstGeom prst="roundRect">
            <a:avLst>
              <a:gd name="adj" fmla="val 4408"/>
            </a:avLst>
          </a:prstGeom>
          <a:solidFill>
            <a:srgbClr val="FFFDF8"/>
          </a:solidFill>
          <a:ln w="6350">
            <a:solidFill>
              <a:srgbClr val="E2DDD0"/>
            </a:solidFill>
            <a:prstDash val="solid"/>
          </a:ln>
        </p:spPr>
      </p:sp>
      <p:pic>
        <p:nvPicPr>
          <p:cNvPr id="26" name="Image 3" descr="GraduationCap">    </p:cNvPr>
          <p:cNvPicPr>
            <a:picLocks noChangeAspect="1"/>
          </p:cNvPicPr>
          <p:nvPr/>
        </p:nvPicPr>
        <p:blipFill>
          <a:blip r:embed="rId4"/>
          <a:srcRect l="0" r="0" t="0" b="0"/>
          <a:stretch/>
        </p:blipFill>
        <p:spPr>
          <a:xfrm>
            <a:off x="10892367" y="1944762"/>
            <a:ext cx="304800" cy="304800"/>
          </a:xfrm>
          <a:prstGeom prst="rect">
            <a:avLst/>
          </a:prstGeom>
        </p:spPr>
      </p:pic>
      <p:sp>
        <p:nvSpPr>
          <p:cNvPr id="27" name="Text 21"/>
          <p:cNvSpPr/>
          <p:nvPr/>
        </p:nvSpPr>
        <p:spPr>
          <a:xfrm>
            <a:off x="8969037" y="2325762"/>
            <a:ext cx="2228130" cy="282575"/>
          </a:xfrm>
          <a:prstGeom prst="rect">
            <a:avLst/>
          </a:prstGeom>
          <a:noFill/>
          <a:ln/>
        </p:spPr>
        <p:txBody>
          <a:bodyPr wrap="square" lIns="0" tIns="0" rIns="0" bIns="0" rtlCol="0" anchor="t">
            <a:normAutofit/>
          </a:bodyPr>
          <a:lstStyle/>
          <a:p>
            <a:pPr algn="r" indent="0" marL="0">
              <a:lnSpc>
                <a:spcPts val="2025"/>
              </a:lnSpc>
              <a:buNone/>
            </a:pPr>
            <a:r>
              <a:rPr lang="en-US" sz="1500" b="1" dirty="0">
                <a:solidFill>
                  <a:srgbClr val="13294B"/>
                </a:solidFill>
                <a:latin typeface="Cairo" pitchFamily="34" charset="0"/>
                <a:ea typeface="Cairo" pitchFamily="34" charset="-122"/>
                <a:cs typeface="Cairo" pitchFamily="34" charset="-120"/>
              </a:rPr>
              <a:t>‫عضو هيئة التدريس‬</a:t>
            </a:r>
            <a:endParaRPr lang="en-US" sz="1500" dirty="0">
              <a:latin typeface="Cairo" charset="0"/>
              <a:ea typeface="Cairo" charset="0"/>
              <a:cs typeface="Cairo" charset="0"/>
            </a:endParaRPr>
          </a:p>
        </p:txBody>
      </p:sp>
      <p:sp>
        <p:nvSpPr>
          <p:cNvPr id="28" name="Text 22"/>
          <p:cNvSpPr/>
          <p:nvPr/>
        </p:nvSpPr>
        <p:spPr>
          <a:xfrm>
            <a:off x="8969037" y="2659137"/>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يحدّث توصيف مقرره ويلتزم به‬</a:t>
            </a:r>
            <a:endParaRPr lang="en-US" sz="1200" dirty="0">
              <a:latin typeface="IBM Plex Sans Arabic" charset="0"/>
              <a:ea typeface="IBM Plex Sans Arabic" charset="0"/>
              <a:cs typeface="IBM Plex Sans Arabic" charset="0"/>
            </a:endParaRPr>
          </a:p>
        </p:txBody>
      </p:sp>
      <p:sp>
        <p:nvSpPr>
          <p:cNvPr id="29" name="Text 23"/>
          <p:cNvSpPr/>
          <p:nvPr/>
        </p:nvSpPr>
        <p:spPr>
          <a:xfrm>
            <a:off x="8969037" y="2963937"/>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يبني امتحانًا يغطي المخرجات‬</a:t>
            </a:r>
            <a:endParaRPr lang="en-US" sz="1200" dirty="0">
              <a:latin typeface="IBM Plex Sans Arabic" charset="0"/>
              <a:ea typeface="IBM Plex Sans Arabic" charset="0"/>
              <a:cs typeface="IBM Plex Sans Arabic" charset="0"/>
            </a:endParaRPr>
          </a:p>
        </p:txBody>
      </p:sp>
      <p:sp>
        <p:nvSpPr>
          <p:cNvPr id="30" name="Text 24"/>
          <p:cNvSpPr/>
          <p:nvPr/>
        </p:nvSpPr>
        <p:spPr>
          <a:xfrm>
            <a:off x="8969037" y="3268737"/>
            <a:ext cx="2228130"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3D4A5C"/>
                </a:solidFill>
                <a:latin typeface="IBM Plex Sans Arabic" pitchFamily="34" charset="0"/>
                <a:ea typeface="IBM Plex Sans Arabic" pitchFamily="34" charset="-122"/>
                <a:cs typeface="IBM Plex Sans Arabic" pitchFamily="34" charset="-120"/>
              </a:rPr>
              <a:t>‫• يحلل النتائج ويكتب تقرير المقرر‬</a:t>
            </a:r>
            <a:endParaRPr lang="en-US" sz="1200" dirty="0">
              <a:latin typeface="IBM Plex Sans Arabic" charset="0"/>
              <a:ea typeface="IBM Plex Sans Arabic" charset="0"/>
              <a:cs typeface="IBM Plex Sans Arabic" charset="0"/>
            </a:endParaRPr>
          </a:p>
        </p:txBody>
      </p:sp>
      <p:sp>
        <p:nvSpPr>
          <p:cNvPr id="31" name="Text 25"/>
          <p:cNvSpPr/>
          <p:nvPr/>
        </p:nvSpPr>
        <p:spPr>
          <a:xfrm>
            <a:off x="9033934" y="3906912"/>
            <a:ext cx="2163233" cy="314920"/>
          </a:xfrm>
          <a:prstGeom prst="roundRect">
            <a:avLst>
              <a:gd name="adj" fmla="val 20164"/>
            </a:avLst>
          </a:prstGeom>
          <a:solidFill>
            <a:srgbClr val="ECE8DD"/>
          </a:solidFill>
          <a:ln/>
        </p:spPr>
        <p:txBody>
          <a:bodyPr wrap="square" lIns="10738" tIns="32201" rIns="70301" bIns="6801" rtlCol="0" anchor="t">
            <a:normAutofit/>
          </a:bodyPr>
          <a:lstStyle/>
          <a:p>
            <a:pPr algn="r" indent="0" marL="0">
              <a:lnSpc>
                <a:spcPts val="1680"/>
              </a:lnSpc>
              <a:buNone/>
            </a:pPr>
            <a:r>
              <a:rPr lang="en-US" sz="1200" dirty="0">
                <a:solidFill>
                  <a:srgbClr val="13294B"/>
                </a:solidFill>
                <a:latin typeface="IBM Plex Sans Arabic" pitchFamily="34" charset="0"/>
                <a:ea typeface="IBM Plex Sans Arabic" pitchFamily="34" charset="-122"/>
                <a:cs typeface="IBM Plex Sans Arabic" pitchFamily="34" charset="-120"/>
              </a:rPr>
              <a:t>‫توصيف وتقرير المقرر‬</a:t>
            </a:r>
            <a:endParaRPr lang="en-US" sz="1200" dirty="0">
              <a:latin typeface="IBM Plex Sans Arabic" charset="0"/>
              <a:ea typeface="IBM Plex Sans Arabic" charset="0"/>
              <a:cs typeface="IBM Plex Sans Arabic" charset="0"/>
            </a:endParaRPr>
          </a:p>
        </p:txBody>
      </p:sp>
      <p:sp>
        <p:nvSpPr>
          <p:cNvPr id="32" name="Text 26"/>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33" name="Text 27"/>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22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495808" y="812800"/>
            <a:ext cx="10883392"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7A8C"/>
                </a:solidFill>
                <a:latin typeface="IBM Plex Sans Arabic" pitchFamily="34" charset="0"/>
                <a:ea typeface="IBM Plex Sans Arabic" pitchFamily="34" charset="-122"/>
                <a:cs typeface="IBM Plex Sans Arabic" pitchFamily="34" charset="-120"/>
              </a:rPr>
              <a:t>‫المحور الخامس · قائمة تحقق عملية‬</a:t>
            </a:r>
            <a:endParaRPr lang="en-US" sz="1200" dirty="0">
              <a:latin typeface="IBM Plex Sans Arabic" charset="0"/>
              <a:ea typeface="IBM Plex Sans Arabic" charset="0"/>
              <a:cs typeface="IBM Plex Sans Arabic" charset="0"/>
            </a:endParaRPr>
          </a:p>
        </p:txBody>
      </p:sp>
      <p:sp>
        <p:nvSpPr>
          <p:cNvPr id="3" name="Text 1"/>
          <p:cNvSpPr/>
          <p:nvPr>
            <p:ph type="title"/>
          </p:nvPr>
        </p:nvSpPr>
        <p:spPr>
          <a:xfrm>
            <a:off x="495808" y="1076920"/>
            <a:ext cx="10883392" cy="520700"/>
          </a:xfrm>
          <a:prstGeom prst="rect">
            <a:avLst/>
          </a:prstGeom>
          <a:noFill/>
          <a:ln/>
        </p:spPr>
        <p:txBody>
          <a:bodyPr wrap="square" lIns="0" tIns="0" rIns="0" bIns="0" rtlCol="0" anchor="t">
            <a:normAutofit/>
          </a:bodyPr>
          <a:lstStyle/>
          <a:p>
            <a:pPr algn="r" indent="0" marL="0">
              <a:lnSpc>
                <a:spcPts val="3900"/>
              </a:lnSpc>
              <a:buNone/>
            </a:pPr>
            <a:r>
              <a:rPr lang="en-US" sz="3000" b="1" i="0" dirty="0">
                <a:solidFill>
                  <a:srgbClr val="13294B"/>
                </a:solidFill>
                <a:latin typeface="Cairo" pitchFamily="34" charset="0"/>
                <a:ea typeface="Cairo" pitchFamily="34" charset="-122"/>
                <a:cs typeface="Cairo" pitchFamily="34" charset="-120"/>
              </a:rPr>
              <a:t>‫قائمة تحقق لعضو هيئة التدريس كل فصل‬</a:t>
            </a:r>
            <a:endParaRPr lang="en-US" sz="3000" dirty="0">
              <a:latin typeface="Cairo" charset="0"/>
              <a:ea typeface="Cairo" charset="0"/>
              <a:cs typeface="Cairo" charset="0"/>
            </a:endParaRPr>
          </a:p>
        </p:txBody>
      </p:sp>
      <p:sp>
        <p:nvSpPr>
          <p:cNvPr id="4" name="Text 2"/>
          <p:cNvSpPr/>
          <p:nvPr/>
        </p:nvSpPr>
        <p:spPr>
          <a:xfrm>
            <a:off x="658876" y="1800820"/>
            <a:ext cx="5284724"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8A6A1F"/>
                </a:solidFill>
                <a:latin typeface="IBM Plex Sans Arabic" pitchFamily="34" charset="0"/>
                <a:ea typeface="IBM Plex Sans Arabic" pitchFamily="34" charset="-122"/>
                <a:cs typeface="IBM Plex Sans Arabic" pitchFamily="34" charset="-120"/>
              </a:rPr>
              <a:t>‫الامتحان وما بعده‬</a:t>
            </a:r>
            <a:endParaRPr lang="en-US" sz="1200" dirty="0">
              <a:latin typeface="IBM Plex Sans Arabic" charset="0"/>
              <a:ea typeface="IBM Plex Sans Arabic" charset="0"/>
              <a:cs typeface="IBM Plex Sans Arabic" charset="0"/>
            </a:endParaRPr>
          </a:p>
        </p:txBody>
      </p:sp>
      <p:sp>
        <p:nvSpPr>
          <p:cNvPr id="5" name="Shape 3"/>
          <p:cNvSpPr/>
          <p:nvPr/>
        </p:nvSpPr>
        <p:spPr>
          <a:xfrm>
            <a:off x="815975" y="2131616"/>
            <a:ext cx="5124450" cy="478367"/>
          </a:xfrm>
          <a:prstGeom prst="roundRect">
            <a:avLst>
              <a:gd name="adj" fmla="val 17920"/>
            </a:avLst>
          </a:prstGeom>
          <a:solidFill>
            <a:srgbClr val="FFFDF8"/>
          </a:solidFill>
          <a:ln w="6350">
            <a:solidFill>
              <a:srgbClr val="E2DDD0"/>
            </a:solidFill>
            <a:prstDash val="solid"/>
          </a:ln>
        </p:spPr>
      </p:sp>
      <p:sp>
        <p:nvSpPr>
          <p:cNvPr id="6" name="Text 4"/>
          <p:cNvSpPr/>
          <p:nvPr/>
        </p:nvSpPr>
        <p:spPr>
          <a:xfrm>
            <a:off x="835575" y="2246982"/>
            <a:ext cx="4595791"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‫جدول مواصفات يربط كل سؤال بمخرج تعلم‬</a:t>
            </a:r>
            <a:endParaRPr lang="en-US" sz="1300" dirty="0">
              <a:latin typeface="IBM Plex Sans Arabic" charset="0"/>
              <a:ea typeface="IBM Plex Sans Arabic" charset="0"/>
              <a:cs typeface="IBM Plex Sans Arabic" charset="0"/>
            </a:endParaRPr>
          </a:p>
        </p:txBody>
      </p:sp>
      <p:sp>
        <p:nvSpPr>
          <p:cNvPr id="7" name="Shape 5"/>
          <p:cNvSpPr/>
          <p:nvPr/>
        </p:nvSpPr>
        <p:spPr>
          <a:xfrm>
            <a:off x="5567892" y="2266032"/>
            <a:ext cx="209550" cy="209550"/>
          </a:xfrm>
          <a:prstGeom prst="roundRect">
            <a:avLst>
              <a:gd name="adj" fmla="val 19697"/>
            </a:avLst>
          </a:prstGeom>
          <a:noFill/>
          <a:ln w="19050">
            <a:solidFill>
              <a:srgbClr val="A07F2E"/>
            </a:solidFill>
            <a:prstDash val="solid"/>
          </a:ln>
        </p:spPr>
      </p:sp>
      <p:sp>
        <p:nvSpPr>
          <p:cNvPr id="8" name="Shape 6"/>
          <p:cNvSpPr/>
          <p:nvPr/>
        </p:nvSpPr>
        <p:spPr>
          <a:xfrm>
            <a:off x="815975" y="2730636"/>
            <a:ext cx="5124450" cy="478367"/>
          </a:xfrm>
          <a:prstGeom prst="roundRect">
            <a:avLst>
              <a:gd name="adj" fmla="val 17920"/>
            </a:avLst>
          </a:prstGeom>
          <a:solidFill>
            <a:srgbClr val="FFFDF8"/>
          </a:solidFill>
          <a:ln w="6350">
            <a:solidFill>
              <a:srgbClr val="E2DDD0"/>
            </a:solidFill>
            <a:prstDash val="solid"/>
          </a:ln>
        </p:spPr>
      </p:sp>
      <p:sp>
        <p:nvSpPr>
          <p:cNvPr id="9" name="Text 7"/>
          <p:cNvSpPr/>
          <p:nvPr/>
        </p:nvSpPr>
        <p:spPr>
          <a:xfrm>
            <a:off x="835575" y="2845991"/>
            <a:ext cx="4595791"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‫نموذج إجابة وإجراءات تصحيح عادلة وموثقة‬</a:t>
            </a:r>
            <a:endParaRPr lang="en-US" sz="1300" dirty="0">
              <a:latin typeface="IBM Plex Sans Arabic" charset="0"/>
              <a:ea typeface="IBM Plex Sans Arabic" charset="0"/>
              <a:cs typeface="IBM Plex Sans Arabic" charset="0"/>
            </a:endParaRPr>
          </a:p>
        </p:txBody>
      </p:sp>
      <p:sp>
        <p:nvSpPr>
          <p:cNvPr id="10" name="Shape 8"/>
          <p:cNvSpPr/>
          <p:nvPr/>
        </p:nvSpPr>
        <p:spPr>
          <a:xfrm>
            <a:off x="5567892" y="2865041"/>
            <a:ext cx="209550" cy="209550"/>
          </a:xfrm>
          <a:prstGeom prst="roundRect">
            <a:avLst>
              <a:gd name="adj" fmla="val 19697"/>
            </a:avLst>
          </a:prstGeom>
          <a:noFill/>
          <a:ln w="19050">
            <a:solidFill>
              <a:srgbClr val="A07F2E"/>
            </a:solidFill>
            <a:prstDash val="solid"/>
          </a:ln>
        </p:spPr>
      </p:sp>
      <p:sp>
        <p:nvSpPr>
          <p:cNvPr id="11" name="Shape 9"/>
          <p:cNvSpPr/>
          <p:nvPr/>
        </p:nvSpPr>
        <p:spPr>
          <a:xfrm>
            <a:off x="815975" y="3329657"/>
            <a:ext cx="5124450" cy="478367"/>
          </a:xfrm>
          <a:prstGeom prst="roundRect">
            <a:avLst>
              <a:gd name="adj" fmla="val 17920"/>
            </a:avLst>
          </a:prstGeom>
          <a:solidFill>
            <a:srgbClr val="FFFDF8"/>
          </a:solidFill>
          <a:ln w="6350">
            <a:solidFill>
              <a:srgbClr val="E2DDD0"/>
            </a:solidFill>
            <a:prstDash val="solid"/>
          </a:ln>
        </p:spPr>
      </p:sp>
      <p:sp>
        <p:nvSpPr>
          <p:cNvPr id="12" name="Text 10"/>
          <p:cNvSpPr/>
          <p:nvPr/>
        </p:nvSpPr>
        <p:spPr>
          <a:xfrm>
            <a:off x="835575" y="3445011"/>
            <a:ext cx="4595791"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‫تحليل النتائج ونسب النجاح مقابل المخرجات‬</a:t>
            </a:r>
            <a:endParaRPr lang="en-US" sz="1300" dirty="0">
              <a:latin typeface="IBM Plex Sans Arabic" charset="0"/>
              <a:ea typeface="IBM Plex Sans Arabic" charset="0"/>
              <a:cs typeface="IBM Plex Sans Arabic" charset="0"/>
            </a:endParaRPr>
          </a:p>
        </p:txBody>
      </p:sp>
      <p:sp>
        <p:nvSpPr>
          <p:cNvPr id="13" name="Shape 11"/>
          <p:cNvSpPr/>
          <p:nvPr/>
        </p:nvSpPr>
        <p:spPr>
          <a:xfrm>
            <a:off x="5567892" y="3464061"/>
            <a:ext cx="209550" cy="209550"/>
          </a:xfrm>
          <a:prstGeom prst="roundRect">
            <a:avLst>
              <a:gd name="adj" fmla="val 19697"/>
            </a:avLst>
          </a:prstGeom>
          <a:noFill/>
          <a:ln w="19050">
            <a:solidFill>
              <a:srgbClr val="A07F2E"/>
            </a:solidFill>
            <a:prstDash val="solid"/>
          </a:ln>
        </p:spPr>
      </p:sp>
      <p:sp>
        <p:nvSpPr>
          <p:cNvPr id="14" name="Shape 12"/>
          <p:cNvSpPr/>
          <p:nvPr/>
        </p:nvSpPr>
        <p:spPr>
          <a:xfrm>
            <a:off x="815975" y="3928666"/>
            <a:ext cx="5124450" cy="478367"/>
          </a:xfrm>
          <a:prstGeom prst="roundRect">
            <a:avLst>
              <a:gd name="adj" fmla="val 17920"/>
            </a:avLst>
          </a:prstGeom>
          <a:solidFill>
            <a:srgbClr val="FFFDF8"/>
          </a:solidFill>
          <a:ln w="6350">
            <a:solidFill>
              <a:srgbClr val="E2DDD0"/>
            </a:solidFill>
            <a:prstDash val="solid"/>
          </a:ln>
        </p:spPr>
      </p:sp>
      <p:sp>
        <p:nvSpPr>
          <p:cNvPr id="15" name="Text 13"/>
          <p:cNvSpPr/>
          <p:nvPr/>
        </p:nvSpPr>
        <p:spPr>
          <a:xfrm>
            <a:off x="835575" y="4044032"/>
            <a:ext cx="4595791"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‫تقرير المقرر وخطة التحسين مسلَّمان لوحدة الجودة‬</a:t>
            </a:r>
            <a:endParaRPr lang="en-US" sz="1300" dirty="0">
              <a:latin typeface="IBM Plex Sans Arabic" charset="0"/>
              <a:ea typeface="IBM Plex Sans Arabic" charset="0"/>
              <a:cs typeface="IBM Plex Sans Arabic" charset="0"/>
            </a:endParaRPr>
          </a:p>
        </p:txBody>
      </p:sp>
      <p:sp>
        <p:nvSpPr>
          <p:cNvPr id="16" name="Shape 14"/>
          <p:cNvSpPr/>
          <p:nvPr/>
        </p:nvSpPr>
        <p:spPr>
          <a:xfrm>
            <a:off x="5567892" y="4063082"/>
            <a:ext cx="209550" cy="209550"/>
          </a:xfrm>
          <a:prstGeom prst="roundRect">
            <a:avLst>
              <a:gd name="adj" fmla="val 19697"/>
            </a:avLst>
          </a:prstGeom>
          <a:noFill/>
          <a:ln w="19050">
            <a:solidFill>
              <a:srgbClr val="A07F2E"/>
            </a:solidFill>
            <a:prstDash val="solid"/>
          </a:ln>
        </p:spPr>
      </p:sp>
      <p:sp>
        <p:nvSpPr>
          <p:cNvPr id="17" name="Text 15"/>
          <p:cNvSpPr/>
          <p:nvPr/>
        </p:nvSpPr>
        <p:spPr>
          <a:xfrm>
            <a:off x="6094476" y="1800820"/>
            <a:ext cx="5284724"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6E86"/>
                </a:solidFill>
                <a:latin typeface="IBM Plex Sans Arabic" pitchFamily="34" charset="0"/>
                <a:ea typeface="IBM Plex Sans Arabic" pitchFamily="34" charset="-122"/>
                <a:cs typeface="IBM Plex Sans Arabic" pitchFamily="34" charset="-120"/>
              </a:rPr>
              <a:t>‫قبل الفصل وخلاله‬</a:t>
            </a:r>
            <a:endParaRPr lang="en-US" sz="1200" dirty="0">
              <a:latin typeface="IBM Plex Sans Arabic" charset="0"/>
              <a:ea typeface="IBM Plex Sans Arabic" charset="0"/>
              <a:cs typeface="IBM Plex Sans Arabic" charset="0"/>
            </a:endParaRPr>
          </a:p>
        </p:txBody>
      </p:sp>
      <p:sp>
        <p:nvSpPr>
          <p:cNvPr id="18" name="Shape 16"/>
          <p:cNvSpPr/>
          <p:nvPr/>
        </p:nvSpPr>
        <p:spPr>
          <a:xfrm>
            <a:off x="6251575" y="2131616"/>
            <a:ext cx="5124450" cy="478367"/>
          </a:xfrm>
          <a:prstGeom prst="roundRect">
            <a:avLst>
              <a:gd name="adj" fmla="val 17920"/>
            </a:avLst>
          </a:prstGeom>
          <a:solidFill>
            <a:srgbClr val="FFFDF8"/>
          </a:solidFill>
          <a:ln w="6350">
            <a:solidFill>
              <a:srgbClr val="E2DDD0"/>
            </a:solidFill>
            <a:prstDash val="solid"/>
          </a:ln>
        </p:spPr>
      </p:sp>
      <p:sp>
        <p:nvSpPr>
          <p:cNvPr id="19" name="Text 17"/>
          <p:cNvSpPr/>
          <p:nvPr/>
        </p:nvSpPr>
        <p:spPr>
          <a:xfrm>
            <a:off x="6271175" y="2246982"/>
            <a:ext cx="4595791"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‫توصيف المقرر محدَّث ومعتمد ومُعلن للطلاب في الأسبوع الأول‬</a:t>
            </a:r>
            <a:endParaRPr lang="en-US" sz="1300" dirty="0">
              <a:latin typeface="IBM Plex Sans Arabic" charset="0"/>
              <a:ea typeface="IBM Plex Sans Arabic" charset="0"/>
              <a:cs typeface="IBM Plex Sans Arabic" charset="0"/>
            </a:endParaRPr>
          </a:p>
        </p:txBody>
      </p:sp>
      <p:sp>
        <p:nvSpPr>
          <p:cNvPr id="20" name="Shape 18"/>
          <p:cNvSpPr/>
          <p:nvPr/>
        </p:nvSpPr>
        <p:spPr>
          <a:xfrm>
            <a:off x="11003492" y="2266032"/>
            <a:ext cx="209550" cy="209550"/>
          </a:xfrm>
          <a:prstGeom prst="roundRect">
            <a:avLst>
              <a:gd name="adj" fmla="val 19697"/>
            </a:avLst>
          </a:prstGeom>
          <a:noFill/>
          <a:ln w="19050">
            <a:solidFill>
              <a:srgbClr val="1F6E86"/>
            </a:solidFill>
            <a:prstDash val="solid"/>
          </a:ln>
        </p:spPr>
      </p:sp>
      <p:sp>
        <p:nvSpPr>
          <p:cNvPr id="21" name="Shape 19"/>
          <p:cNvSpPr/>
          <p:nvPr/>
        </p:nvSpPr>
        <p:spPr>
          <a:xfrm>
            <a:off x="6251575" y="2730636"/>
            <a:ext cx="5124450" cy="478367"/>
          </a:xfrm>
          <a:prstGeom prst="roundRect">
            <a:avLst>
              <a:gd name="adj" fmla="val 17920"/>
            </a:avLst>
          </a:prstGeom>
          <a:solidFill>
            <a:srgbClr val="FFFDF8"/>
          </a:solidFill>
          <a:ln w="6350">
            <a:solidFill>
              <a:srgbClr val="E2DDD0"/>
            </a:solidFill>
            <a:prstDash val="solid"/>
          </a:ln>
        </p:spPr>
      </p:sp>
      <p:sp>
        <p:nvSpPr>
          <p:cNvPr id="22" name="Text 20"/>
          <p:cNvSpPr/>
          <p:nvPr/>
        </p:nvSpPr>
        <p:spPr>
          <a:xfrm>
            <a:off x="6271175" y="2845991"/>
            <a:ext cx="4595791"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‫مخرجات المقرر مرمّزة ومربوطة بمخرجات البرنامج‬</a:t>
            </a:r>
            <a:endParaRPr lang="en-US" sz="1300" dirty="0">
              <a:latin typeface="IBM Plex Sans Arabic" charset="0"/>
              <a:ea typeface="IBM Plex Sans Arabic" charset="0"/>
              <a:cs typeface="IBM Plex Sans Arabic" charset="0"/>
            </a:endParaRPr>
          </a:p>
        </p:txBody>
      </p:sp>
      <p:sp>
        <p:nvSpPr>
          <p:cNvPr id="23" name="Shape 21"/>
          <p:cNvSpPr/>
          <p:nvPr/>
        </p:nvSpPr>
        <p:spPr>
          <a:xfrm>
            <a:off x="11003492" y="2865041"/>
            <a:ext cx="209550" cy="209550"/>
          </a:xfrm>
          <a:prstGeom prst="roundRect">
            <a:avLst>
              <a:gd name="adj" fmla="val 19697"/>
            </a:avLst>
          </a:prstGeom>
          <a:noFill/>
          <a:ln w="19050">
            <a:solidFill>
              <a:srgbClr val="1F6E86"/>
            </a:solidFill>
            <a:prstDash val="solid"/>
          </a:ln>
        </p:spPr>
      </p:sp>
      <p:sp>
        <p:nvSpPr>
          <p:cNvPr id="24" name="Shape 22"/>
          <p:cNvSpPr/>
          <p:nvPr/>
        </p:nvSpPr>
        <p:spPr>
          <a:xfrm>
            <a:off x="6251575" y="3329657"/>
            <a:ext cx="5124450" cy="478367"/>
          </a:xfrm>
          <a:prstGeom prst="roundRect">
            <a:avLst>
              <a:gd name="adj" fmla="val 17920"/>
            </a:avLst>
          </a:prstGeom>
          <a:solidFill>
            <a:srgbClr val="FFFDF8"/>
          </a:solidFill>
          <a:ln w="6350">
            <a:solidFill>
              <a:srgbClr val="E2DDD0"/>
            </a:solidFill>
            <a:prstDash val="solid"/>
          </a:ln>
        </p:spPr>
      </p:sp>
      <p:sp>
        <p:nvSpPr>
          <p:cNvPr id="25" name="Text 23"/>
          <p:cNvSpPr/>
          <p:nvPr/>
        </p:nvSpPr>
        <p:spPr>
          <a:xfrm>
            <a:off x="6271175" y="3445011"/>
            <a:ext cx="4595791"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‫خطة أسبوعية تغطي المحتوى المعلن في التوصيف‬</a:t>
            </a:r>
            <a:endParaRPr lang="en-US" sz="1300" dirty="0">
              <a:latin typeface="IBM Plex Sans Arabic" charset="0"/>
              <a:ea typeface="IBM Plex Sans Arabic" charset="0"/>
              <a:cs typeface="IBM Plex Sans Arabic" charset="0"/>
            </a:endParaRPr>
          </a:p>
        </p:txBody>
      </p:sp>
      <p:sp>
        <p:nvSpPr>
          <p:cNvPr id="26" name="Shape 24"/>
          <p:cNvSpPr/>
          <p:nvPr/>
        </p:nvSpPr>
        <p:spPr>
          <a:xfrm>
            <a:off x="11003492" y="3464061"/>
            <a:ext cx="209550" cy="209550"/>
          </a:xfrm>
          <a:prstGeom prst="roundRect">
            <a:avLst>
              <a:gd name="adj" fmla="val 19697"/>
            </a:avLst>
          </a:prstGeom>
          <a:noFill/>
          <a:ln w="19050">
            <a:solidFill>
              <a:srgbClr val="1F6E86"/>
            </a:solidFill>
            <a:prstDash val="solid"/>
          </a:ln>
        </p:spPr>
      </p:sp>
      <p:sp>
        <p:nvSpPr>
          <p:cNvPr id="27" name="Shape 25"/>
          <p:cNvSpPr/>
          <p:nvPr/>
        </p:nvSpPr>
        <p:spPr>
          <a:xfrm>
            <a:off x="6251575" y="3928666"/>
            <a:ext cx="5124450" cy="478367"/>
          </a:xfrm>
          <a:prstGeom prst="roundRect">
            <a:avLst>
              <a:gd name="adj" fmla="val 17920"/>
            </a:avLst>
          </a:prstGeom>
          <a:solidFill>
            <a:srgbClr val="FFFDF8"/>
          </a:solidFill>
          <a:ln w="6350">
            <a:solidFill>
              <a:srgbClr val="E2DDD0"/>
            </a:solidFill>
            <a:prstDash val="solid"/>
          </a:ln>
        </p:spPr>
      </p:sp>
      <p:sp>
        <p:nvSpPr>
          <p:cNvPr id="28" name="Text 26"/>
          <p:cNvSpPr/>
          <p:nvPr/>
        </p:nvSpPr>
        <p:spPr>
          <a:xfrm>
            <a:off x="6271175" y="4044032"/>
            <a:ext cx="4595791" cy="273050"/>
          </a:xfrm>
          <a:prstGeom prst="rect">
            <a:avLst/>
          </a:prstGeom>
          <a:noFill/>
          <a:ln/>
        </p:spPr>
        <p:txBody>
          <a:bodyPr wrap="square" lIns="0" tIns="0" rIns="0" bIns="0" rtlCol="0" anchor="t">
            <a:normAutofit/>
          </a:bodyPr>
          <a:lstStyle/>
          <a:p>
            <a:pPr algn="r" indent="0" marL="0">
              <a:lnSpc>
                <a:spcPts val="1950"/>
              </a:lnSpc>
              <a:buNone/>
            </a:pPr>
            <a:r>
              <a:rPr lang="en-US" sz="1300" dirty="0">
                <a:solidFill>
                  <a:srgbClr val="13294B"/>
                </a:solidFill>
                <a:latin typeface="IBM Plex Sans Arabic" pitchFamily="34" charset="0"/>
                <a:ea typeface="IBM Plex Sans Arabic" pitchFamily="34" charset="-122"/>
                <a:cs typeface="IBM Plex Sans Arabic" pitchFamily="34" charset="-120"/>
              </a:rPr>
              <a:t>‫تقييم متنوع بأوزان مطابقة للائحة والتوصيف‬</a:t>
            </a:r>
            <a:endParaRPr lang="en-US" sz="1300" dirty="0">
              <a:latin typeface="IBM Plex Sans Arabic" charset="0"/>
              <a:ea typeface="IBM Plex Sans Arabic" charset="0"/>
              <a:cs typeface="IBM Plex Sans Arabic" charset="0"/>
            </a:endParaRPr>
          </a:p>
        </p:txBody>
      </p:sp>
      <p:sp>
        <p:nvSpPr>
          <p:cNvPr id="29" name="Shape 27"/>
          <p:cNvSpPr/>
          <p:nvPr/>
        </p:nvSpPr>
        <p:spPr>
          <a:xfrm>
            <a:off x="11003492" y="4063082"/>
            <a:ext cx="209550" cy="209550"/>
          </a:xfrm>
          <a:prstGeom prst="roundRect">
            <a:avLst>
              <a:gd name="adj" fmla="val 19697"/>
            </a:avLst>
          </a:prstGeom>
          <a:noFill/>
          <a:ln w="19050">
            <a:solidFill>
              <a:srgbClr val="1F6E86"/>
            </a:solidFill>
            <a:prstDash val="solid"/>
          </a:ln>
        </p:spPr>
      </p:sp>
      <p:sp>
        <p:nvSpPr>
          <p:cNvPr id="30" name="Text 28"/>
          <p:cNvSpPr/>
          <p:nvPr/>
        </p:nvSpPr>
        <p:spPr>
          <a:xfrm>
            <a:off x="2876550" y="6238280"/>
            <a:ext cx="850265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473"/>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200" dirty="0">
              <a:latin typeface="IBM Plex Sans Arabic" charset="0"/>
              <a:ea typeface="IBM Plex Sans Arabic" charset="0"/>
              <a:cs typeface="IBM Plex Sans Arabic" charset="0"/>
            </a:endParaRPr>
          </a:p>
        </p:txBody>
      </p:sp>
      <p:sp>
        <p:nvSpPr>
          <p:cNvPr id="31" name="Text 29"/>
          <p:cNvSpPr/>
          <p:nvPr/>
        </p:nvSpPr>
        <p:spPr>
          <a:xfrm>
            <a:off x="812800" y="6238280"/>
            <a:ext cx="1320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B6473"/>
                </a:solidFill>
                <a:latin typeface="IBM Plex Sans Arabic" pitchFamily="34" charset="0"/>
                <a:ea typeface="IBM Plex Sans Arabic" pitchFamily="34" charset="-122"/>
                <a:cs typeface="IBM Plex Sans Arabic" pitchFamily="34" charset="-120"/>
              </a:rPr>
              <a:t>23 / 24</a:t>
            </a:r>
            <a:endParaRPr lang="en-US" sz="1200" dirty="0">
              <a:latin typeface="IBM Plex Sans Arabic" charset="0"/>
              <a:ea typeface="IBM Plex Sans Arabic" charset="0"/>
              <a:cs typeface="IBM Plex Sans Arabic"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3294B"/>
        </a:solidFill>
      </p:bgPr>
    </p:bg>
    <p:spTree>
      <p:nvGrpSpPr>
        <p:cNvPr id="1" name=""/>
        <p:cNvGrpSpPr/>
        <p:nvPr/>
      </p:nvGrpSpPr>
      <p:grpSpPr>
        <a:xfrm>
          <a:off x="0" y="0"/>
          <a:ext cx="0" cy="0"/>
          <a:chOff x="0" y="0"/>
          <a:chExt cx="0" cy="0"/>
        </a:xfrm>
      </p:grpSpPr>
      <p:sp>
        <p:nvSpPr>
          <p:cNvPr id="2" name="Shape 0"/>
          <p:cNvSpPr/>
          <p:nvPr/>
        </p:nvSpPr>
        <p:spPr>
          <a:xfrm>
            <a:off x="11709400" y="812800"/>
            <a:ext cx="76200" cy="5232400"/>
          </a:xfrm>
          <a:prstGeom prst="roundRect">
            <a:avLst>
              <a:gd name="adj" fmla="val 50000"/>
            </a:avLst>
          </a:prstGeom>
          <a:solidFill>
            <a:srgbClr val="C8A04A"/>
          </a:solidFill>
          <a:ln/>
        </p:spPr>
      </p:sp>
      <p:sp>
        <p:nvSpPr>
          <p:cNvPr id="3" name="Text 1"/>
          <p:cNvSpPr/>
          <p:nvPr/>
        </p:nvSpPr>
        <p:spPr>
          <a:xfrm>
            <a:off x="495808" y="812800"/>
            <a:ext cx="10883392" cy="292100"/>
          </a:xfrm>
          <a:prstGeom prst="rect">
            <a:avLst/>
          </a:prstGeom>
          <a:noFill/>
          <a:ln/>
        </p:spPr>
        <p:txBody>
          <a:bodyPr wrap="square" lIns="0" tIns="0" rIns="0" bIns="0" rtlCol="0" anchor="t">
            <a:normAutofit/>
          </a:bodyPr>
          <a:lstStyle/>
          <a:p>
            <a:pPr algn="r" indent="0" marL="0">
              <a:lnSpc>
                <a:spcPts val="2100"/>
              </a:lnSpc>
              <a:buNone/>
            </a:pPr>
            <a:r>
              <a:rPr lang="en-US" sz="1400" b="1" dirty="0">
                <a:solidFill>
                  <a:srgbClr val="C8A04A"/>
                </a:solidFill>
                <a:latin typeface="IBM Plex Sans Arabic" pitchFamily="34" charset="0"/>
                <a:ea typeface="IBM Plex Sans Arabic" pitchFamily="34" charset="-122"/>
                <a:cs typeface="IBM Plex Sans Arabic" pitchFamily="34" charset="-120"/>
              </a:rPr>
              <a:t>‫قسم علوم الحاسب · كلية الحاسبات والمعلومات · جامعة أسيوط‬</a:t>
            </a:r>
            <a:endParaRPr lang="en-US" sz="1400" dirty="0">
              <a:latin typeface="IBM Plex Sans Arabic" charset="0"/>
              <a:ea typeface="IBM Plex Sans Arabic" charset="0"/>
              <a:cs typeface="IBM Plex Sans Arabic" charset="0"/>
            </a:endParaRPr>
          </a:p>
        </p:txBody>
      </p:sp>
      <p:sp>
        <p:nvSpPr>
          <p:cNvPr id="4" name="Text 2"/>
          <p:cNvSpPr/>
          <p:nvPr>
            <p:ph type="title"/>
          </p:nvPr>
        </p:nvSpPr>
        <p:spPr>
          <a:xfrm>
            <a:off x="495808" y="2190750"/>
            <a:ext cx="10883392" cy="939800"/>
          </a:xfrm>
          <a:prstGeom prst="rect">
            <a:avLst/>
          </a:prstGeom>
          <a:noFill/>
          <a:ln/>
        </p:spPr>
        <p:txBody>
          <a:bodyPr wrap="square" lIns="0" tIns="0" rIns="0" bIns="0" rtlCol="0" anchor="t">
            <a:normAutofit/>
          </a:bodyPr>
          <a:lstStyle/>
          <a:p>
            <a:pPr algn="r" indent="0" marL="0">
              <a:lnSpc>
                <a:spcPts val="7200"/>
              </a:lnSpc>
              <a:buNone/>
            </a:pPr>
            <a:r>
              <a:rPr lang="en-US" sz="6000" b="1" i="0" dirty="0">
                <a:solidFill>
                  <a:srgbClr val="F6F4EE"/>
                </a:solidFill>
                <a:latin typeface="Cairo" pitchFamily="34" charset="0"/>
                <a:ea typeface="Cairo" pitchFamily="34" charset="-122"/>
                <a:cs typeface="Cairo" pitchFamily="34" charset="-120"/>
              </a:rPr>
              <a:t>‫شكرًا لكم‬</a:t>
            </a:r>
            <a:endParaRPr lang="en-US" sz="6000" dirty="0">
              <a:latin typeface="Cairo" charset="0"/>
              <a:ea typeface="Cairo" charset="0"/>
              <a:cs typeface="Cairo" charset="0"/>
            </a:endParaRPr>
          </a:p>
        </p:txBody>
      </p:sp>
      <p:sp>
        <p:nvSpPr>
          <p:cNvPr id="5" name="Text 3"/>
          <p:cNvSpPr/>
          <p:nvPr/>
        </p:nvSpPr>
        <p:spPr>
          <a:xfrm>
            <a:off x="495808" y="3257550"/>
            <a:ext cx="10883392" cy="406400"/>
          </a:xfrm>
          <a:prstGeom prst="rect">
            <a:avLst/>
          </a:prstGeom>
          <a:noFill/>
          <a:ln/>
        </p:spPr>
        <p:txBody>
          <a:bodyPr wrap="square" lIns="0" tIns="0" rIns="0" bIns="0" rtlCol="0" anchor="t">
            <a:normAutofit/>
          </a:bodyPr>
          <a:lstStyle/>
          <a:p>
            <a:pPr algn="r" indent="0" marL="0">
              <a:lnSpc>
                <a:spcPts val="3000"/>
              </a:lnSpc>
              <a:buNone/>
            </a:pPr>
            <a:r>
              <a:rPr lang="en-US" sz="2000" dirty="0">
                <a:solidFill>
                  <a:srgbClr val="C9D3E3"/>
                </a:solidFill>
                <a:latin typeface="IBM Plex Sans Arabic" pitchFamily="34" charset="0"/>
                <a:ea typeface="IBM Plex Sans Arabic" pitchFamily="34" charset="-122"/>
                <a:cs typeface="IBM Plex Sans Arabic" pitchFamily="34" charset="-120"/>
              </a:rPr>
              <a:t>‫الجودة مسؤولية كل مقرر قبل أن تكون ملف اعتماد. نفتح الآن باب النقاش والأسئلة.‬</a:t>
            </a:r>
            <a:endParaRPr lang="en-US" sz="2000" dirty="0">
              <a:latin typeface="IBM Plex Sans Arabic" charset="0"/>
              <a:ea typeface="IBM Plex Sans Arabic" charset="0"/>
              <a:cs typeface="IBM Plex Sans Arabic" charset="0"/>
            </a:endParaRPr>
          </a:p>
        </p:txBody>
      </p:sp>
      <p:sp>
        <p:nvSpPr>
          <p:cNvPr id="6" name="Shape 4"/>
          <p:cNvSpPr/>
          <p:nvPr/>
        </p:nvSpPr>
        <p:spPr>
          <a:xfrm>
            <a:off x="812800" y="4756150"/>
            <a:ext cx="10566400" cy="0"/>
          </a:xfrm>
          <a:prstGeom prst="line">
            <a:avLst/>
          </a:prstGeom>
          <a:noFill/>
          <a:ln w="12700">
            <a:solidFill>
              <a:srgbClr val="3A5078"/>
            </a:solidFill>
            <a:prstDash val="solid"/>
          </a:ln>
        </p:spPr>
      </p:sp>
      <p:sp>
        <p:nvSpPr>
          <p:cNvPr id="7" name="Text 5"/>
          <p:cNvSpPr/>
          <p:nvPr/>
        </p:nvSpPr>
        <p:spPr>
          <a:xfrm>
            <a:off x="495808" y="4940300"/>
            <a:ext cx="10883392" cy="254000"/>
          </a:xfrm>
          <a:prstGeom prst="rect">
            <a:avLst/>
          </a:prstGeom>
          <a:noFill/>
          <a:ln/>
        </p:spPr>
        <p:txBody>
          <a:bodyPr wrap="square" lIns="0" tIns="0" rIns="0" bIns="0" rtlCol="0" anchor="t">
            <a:normAutofit/>
          </a:bodyPr>
          <a:lstStyle/>
          <a:p>
            <a:pPr algn="r" indent="0" marL="0">
              <a:lnSpc>
                <a:spcPts val="1800"/>
              </a:lnSpc>
              <a:buNone/>
            </a:pPr>
            <a:r>
              <a:rPr lang="en-US" sz="1200" b="1" dirty="0">
                <a:solidFill>
                  <a:srgbClr val="C8A04A"/>
                </a:solidFill>
                <a:latin typeface="IBM Plex Sans Arabic" pitchFamily="34" charset="0"/>
                <a:ea typeface="IBM Plex Sans Arabic" pitchFamily="34" charset="-122"/>
                <a:cs typeface="IBM Plex Sans Arabic" pitchFamily="34" charset="-120"/>
              </a:rPr>
              <a:t>‫مراجع للاستزادة‬</a:t>
            </a:r>
            <a:endParaRPr lang="en-US" sz="1200" dirty="0">
              <a:latin typeface="IBM Plex Sans Arabic" charset="0"/>
              <a:ea typeface="IBM Plex Sans Arabic" charset="0"/>
              <a:cs typeface="IBM Plex Sans Arabic" charset="0"/>
            </a:endParaRPr>
          </a:p>
        </p:txBody>
      </p:sp>
      <p:sp>
        <p:nvSpPr>
          <p:cNvPr id="8" name="Text 6"/>
          <p:cNvSpPr/>
          <p:nvPr/>
        </p:nvSpPr>
        <p:spPr>
          <a:xfrm>
            <a:off x="495808" y="5232400"/>
            <a:ext cx="10883392"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C9D3E3"/>
                </a:solidFill>
                <a:latin typeface="IBM Plex Sans Arabic" pitchFamily="34" charset="0"/>
                <a:ea typeface="IBM Plex Sans Arabic" pitchFamily="34" charset="-122"/>
                <a:cs typeface="IBM Plex Sans Arabic" pitchFamily="34" charset="-120"/>
              </a:rPr>
              <a:t>‫الهيئة القومية لضمان جودة التعليم والاعتماد: معايير اعتماد برامج التعليم العالي – الإصدار الثاني، يوليو 2022‬</a:t>
            </a:r>
            <a:endParaRPr lang="en-US" sz="1200" dirty="0">
              <a:latin typeface="IBM Plex Sans Arabic" charset="0"/>
              <a:ea typeface="IBM Plex Sans Arabic" charset="0"/>
              <a:cs typeface="IBM Plex Sans Arabic" charset="0"/>
            </a:endParaRPr>
          </a:p>
        </p:txBody>
      </p:sp>
      <p:sp>
        <p:nvSpPr>
          <p:cNvPr id="9" name="Text 7"/>
          <p:cNvSpPr/>
          <p:nvPr/>
        </p:nvSpPr>
        <p:spPr>
          <a:xfrm>
            <a:off x="495808" y="5524500"/>
            <a:ext cx="10883392"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C9D3E3"/>
                </a:solidFill>
                <a:latin typeface="IBM Plex Sans Arabic" pitchFamily="34" charset="0"/>
                <a:ea typeface="IBM Plex Sans Arabic" pitchFamily="34" charset="-122"/>
                <a:cs typeface="IBM Plex Sans Arabic" pitchFamily="34" charset="-120"/>
              </a:rPr>
              <a:t>‫NAQAAE: National Academic Reference Standards (NARS) for Computing and Information‬</a:t>
            </a:r>
            <a:endParaRPr lang="en-US" sz="1200" dirty="0">
              <a:latin typeface="IBM Plex Sans Arabic" charset="0"/>
              <a:ea typeface="IBM Plex Sans Arabic" charset="0"/>
              <a:cs typeface="IBM Plex Sans Arabic" charset="0"/>
            </a:endParaRPr>
          </a:p>
        </p:txBody>
      </p:sp>
      <p:sp>
        <p:nvSpPr>
          <p:cNvPr id="10" name="Text 8"/>
          <p:cNvSpPr/>
          <p:nvPr/>
        </p:nvSpPr>
        <p:spPr>
          <a:xfrm>
            <a:off x="495808" y="5816600"/>
            <a:ext cx="10883392" cy="254000"/>
          </a:xfrm>
          <a:prstGeom prst="rect">
            <a:avLst/>
          </a:prstGeom>
          <a:noFill/>
          <a:ln/>
        </p:spPr>
        <p:txBody>
          <a:bodyPr wrap="square" lIns="0" tIns="0" rIns="0" bIns="0" rtlCol="0" anchor="t">
            <a:normAutofit/>
          </a:bodyPr>
          <a:lstStyle/>
          <a:p>
            <a:pPr algn="r" indent="0" marL="0">
              <a:lnSpc>
                <a:spcPts val="1800"/>
              </a:lnSpc>
              <a:buNone/>
            </a:pPr>
            <a:r>
              <a:rPr lang="en-US" sz="1200" dirty="0">
                <a:solidFill>
                  <a:srgbClr val="C9D3E3"/>
                </a:solidFill>
                <a:latin typeface="IBM Plex Sans Arabic" pitchFamily="34" charset="0"/>
                <a:ea typeface="IBM Plex Sans Arabic" pitchFamily="34" charset="-122"/>
                <a:cs typeface="IBM Plex Sans Arabic" pitchFamily="34" charset="-120"/>
              </a:rPr>
              <a:t>‫نماذج توصيف وتقارير البرامج والمقررات المعتمدة – وحدة ضمان الجودة بالكلية‬</a:t>
            </a:r>
            <a:endParaRPr lang="en-US" sz="1200" dirty="0">
              <a:latin typeface="IBM Plex Sans Arabic" charset="0"/>
              <a:ea typeface="IBM Plex Sans Arabic" charset="0"/>
              <a:cs typeface="IBM Plex Sans Arabic" charset="0"/>
            </a:endParaRPr>
          </a:p>
        </p:txBody>
      </p:sp>
    </p:spTree>
  </p:cSld>
  <p:clrMapOvr>
    <a:masterClrMapping/>
  </p:clrMapOvr>
</p:sld>
</file>

<file path=ppt/theme/theme1.xml><?xml version="1.0" encoding="utf-8"?>
<a:theme xmlns:a="http://schemas.openxmlformats.org/drawingml/2006/main" name="معايير الجودة البرامجية – قسم علوم الحاسب">
  <a:themeElements>
    <a:clrScheme name="معايير الجودة البرامجية – قسم علوم الحاسب">
      <a:dk1>
        <a:srgbClr val="13294B"/>
      </a:dk1>
      <a:lt1>
        <a:srgbClr val="F6F4EE"/>
      </a:lt1>
      <a:dk2>
        <a:srgbClr val="4C5C74"/>
      </a:dk2>
      <a:lt2>
        <a:srgbClr val="DFE0DE"/>
      </a:lt2>
      <a:accent1>
        <a:srgbClr val="1F7A8C"/>
      </a:accent1>
      <a:accent2>
        <a:srgbClr val="1F6E86"/>
      </a:accent2>
      <a:accent3>
        <a:srgbClr val="C8A04A"/>
      </a:accent3>
      <a:accent4>
        <a:srgbClr val="F3E7C6"/>
      </a:accent4>
      <a:accent5>
        <a:srgbClr val="8A6A1F"/>
      </a:accent5>
      <a:accent6>
        <a:srgbClr val="A9CDD5"/>
      </a:accent6>
      <a:hlink>
        <a:srgbClr val="0563C1"/>
      </a:hlink>
      <a:folHlink>
        <a:srgbClr val="954F72"/>
      </a:folHlink>
    </a:clrScheme>
    <a:fontScheme name="معايير الجودة البرامجية – قسم علوم الحاسب">
      <a:majorFont>
        <a:latin typeface="Cair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rab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معايير الجودة البرامجية – قسم علوم الحاسب</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Cairo
Copyright 2009 The Cairo Project Authors (https://github.com/Gue3bara/Cairo)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2026-11-02T16:34:41Z</dcterms:created>
  <dcterms:modified xsi:type="dcterms:W3CDTF">2026-11-02T16:34:41Z</dcterms:modified>
</cp:coreProperties>
</file>