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0" r:id="rId5"/>
    <p:sldId id="259" r:id="rId6"/>
    <p:sldId id="261" r:id="rId7"/>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98" d="100"/>
          <a:sy n="98" d="100"/>
        </p:scale>
        <p:origin x="-27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93590F-C9AE-45A0-93DA-6FB5FEA445EF}" type="datetimeFigureOut">
              <a:rPr lang="ar-EG" smtClean="0"/>
              <a:t>08/03/1439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3590F-C9AE-45A0-93DA-6FB5FEA445EF}" type="datetimeFigureOut">
              <a:rPr lang="ar-EG" smtClean="0"/>
              <a:t>08/03/1439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3590F-C9AE-45A0-93DA-6FB5FEA445EF}" type="datetimeFigureOut">
              <a:rPr lang="ar-EG" smtClean="0"/>
              <a:t>08/03/1439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93590F-C9AE-45A0-93DA-6FB5FEA445EF}" type="datetimeFigureOut">
              <a:rPr lang="ar-EG" smtClean="0"/>
              <a:t>08/03/1439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F093590F-C9AE-45A0-93DA-6FB5FEA445EF}" type="datetimeFigureOut">
              <a:rPr lang="ar-EG" smtClean="0"/>
              <a:t>08/03/1439</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93590F-C9AE-45A0-93DA-6FB5FEA445EF}" type="datetimeFigureOut">
              <a:rPr lang="ar-EG" smtClean="0"/>
              <a:t>08/03/1439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EC1A500-973C-401A-959C-0C4B182F8196}" type="slidenum">
              <a:rPr lang="ar-EG" smtClean="0"/>
              <a:t>‹#›</a:t>
            </a:fld>
            <a:endParaRPr lang="ar-EG"/>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93590F-C9AE-45A0-93DA-6FB5FEA445EF}" type="datetimeFigureOut">
              <a:rPr lang="ar-EG" smtClean="0"/>
              <a:t>08/03/1439</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93590F-C9AE-45A0-93DA-6FB5FEA445EF}" type="datetimeFigureOut">
              <a:rPr lang="ar-EG" smtClean="0"/>
              <a:t>08/03/1439</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3590F-C9AE-45A0-93DA-6FB5FEA445EF}" type="datetimeFigureOut">
              <a:rPr lang="ar-EG" smtClean="0"/>
              <a:t>08/03/1439</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F093590F-C9AE-45A0-93DA-6FB5FEA445EF}" type="datetimeFigureOut">
              <a:rPr lang="ar-EG" smtClean="0"/>
              <a:t>08/03/1439</a:t>
            </a:fld>
            <a:endParaRPr lang="ar-EG"/>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EG"/>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9EC1A500-973C-401A-959C-0C4B182F8196}"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3590F-C9AE-45A0-93DA-6FB5FEA445EF}" type="datetimeFigureOut">
              <a:rPr lang="ar-EG" smtClean="0"/>
              <a:t>08/03/1439</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9EC1A500-973C-401A-959C-0C4B182F8196}"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F093590F-C9AE-45A0-93DA-6FB5FEA445EF}" type="datetimeFigureOut">
              <a:rPr lang="ar-EG" smtClean="0"/>
              <a:t>08/03/1439</a:t>
            </a:fld>
            <a:endParaRPr lang="ar-EG"/>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EG"/>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9EC1A500-973C-401A-959C-0C4B182F8196}" type="slidenum">
              <a:rPr lang="ar-EG" smtClean="0"/>
              <a:t>‹#›</a:t>
            </a:fld>
            <a:endParaRPr lang="ar-E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600" y="692696"/>
            <a:ext cx="7457539" cy="5509200"/>
          </a:xfrm>
          <a:prstGeom prst="rect">
            <a:avLst/>
          </a:prstGeom>
          <a:noFill/>
        </p:spPr>
        <p:txBody>
          <a:bodyPr wrap="square" rtlCol="1">
            <a:spAutoFit/>
          </a:bodyPr>
          <a:lstStyle/>
          <a:p>
            <a:pPr algn="ctr"/>
            <a:r>
              <a:rPr lang="ar-EG" sz="4400" dirty="0" smtClean="0">
                <a:solidFill>
                  <a:srgbClr val="FF0000"/>
                </a:solidFill>
                <a:effectLst>
                  <a:outerShdw blurRad="38100" dist="38100" dir="2700000" algn="tl">
                    <a:srgbClr val="000000">
                      <a:alpha val="43137"/>
                    </a:srgbClr>
                  </a:outerShdw>
                </a:effectLst>
                <a:cs typeface="AF_Taif Normal" pitchFamily="2" charset="-78"/>
              </a:rPr>
              <a:t>الارشاد حول الحد من أبواق السيارات</a:t>
            </a:r>
          </a:p>
          <a:p>
            <a:pPr algn="ctr"/>
            <a:r>
              <a:rPr lang="ar-EG" sz="3200" dirty="0" smtClean="0"/>
              <a:t>إعداد</a:t>
            </a:r>
          </a:p>
          <a:p>
            <a:pPr algn="ctr"/>
            <a:r>
              <a:rPr lang="ar-EG" sz="3600" b="1" dirty="0" smtClean="0">
                <a:solidFill>
                  <a:srgbClr val="7030A0"/>
                </a:solidFill>
              </a:rPr>
              <a:t>الطالبة/ إسراء محمد حلمي باشا</a:t>
            </a:r>
          </a:p>
          <a:p>
            <a:pPr algn="ctr"/>
            <a:r>
              <a:rPr lang="ar-EG" sz="3200" dirty="0" smtClean="0"/>
              <a:t>الفرقة الثانية</a:t>
            </a:r>
          </a:p>
          <a:p>
            <a:pPr algn="ctr"/>
            <a:r>
              <a:rPr lang="ar-EG" sz="3200" dirty="0" smtClean="0"/>
              <a:t>كلية تربية رياضية – جامعة اسيوط</a:t>
            </a:r>
          </a:p>
          <a:p>
            <a:pPr algn="ctr"/>
            <a:endParaRPr lang="ar-EG" sz="3200" dirty="0" smtClean="0"/>
          </a:p>
          <a:p>
            <a:pPr algn="ctr"/>
            <a:r>
              <a:rPr lang="ar-EG" sz="3200" dirty="0" smtClean="0"/>
              <a:t>تحت اشراف</a:t>
            </a:r>
          </a:p>
          <a:p>
            <a:pPr algn="ctr"/>
            <a:r>
              <a:rPr lang="ar-EG" sz="4800" b="1" dirty="0" smtClean="0">
                <a:solidFill>
                  <a:srgbClr val="FFFF00"/>
                </a:solidFill>
              </a:rPr>
              <a:t>أ.د. رجب كامل </a:t>
            </a:r>
          </a:p>
          <a:p>
            <a:pPr algn="ctr"/>
            <a:r>
              <a:rPr lang="ar-EG" sz="3200" dirty="0" smtClean="0"/>
              <a:t>استاذ الاصابات الرياضية</a:t>
            </a:r>
          </a:p>
          <a:p>
            <a:endParaRPr lang="ar-EG" sz="3200" dirty="0"/>
          </a:p>
        </p:txBody>
      </p:sp>
    </p:spTree>
    <p:extLst>
      <p:ext uri="{BB962C8B-B14F-4D97-AF65-F5344CB8AC3E}">
        <p14:creationId xmlns:p14="http://schemas.microsoft.com/office/powerpoint/2010/main" val="3129754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229600" cy="6264696"/>
          </a:xfrm>
        </p:spPr>
        <p:txBody>
          <a:bodyPr>
            <a:noAutofit/>
          </a:bodyPr>
          <a:lstStyle/>
          <a:p>
            <a:pPr marL="0" indent="0">
              <a:buNone/>
            </a:pPr>
            <a:r>
              <a:rPr lang="ar-EG" sz="2800" b="1" u="sng" dirty="0" smtClean="0">
                <a:solidFill>
                  <a:srgbClr val="FF0000"/>
                </a:solidFill>
                <a:cs typeface="AF_Taif Normal" pitchFamily="2" charset="-78"/>
              </a:rPr>
              <a:t>أهمية الدراسة:</a:t>
            </a:r>
          </a:p>
          <a:p>
            <a:r>
              <a:rPr lang="ar-EG" sz="2000" dirty="0"/>
              <a:t>تكمن أهمية موضوع البحث في عدة اعتبارات أهمها ما يلي :</a:t>
            </a:r>
          </a:p>
          <a:p>
            <a:r>
              <a:rPr lang="ar-EG" sz="2000" dirty="0"/>
              <a:t>إن البحث ينتمي إلى الأبحاث القانونية المتعلقة بحماية البيئة والمحافظة عليها ، وهي</a:t>
            </a:r>
          </a:p>
          <a:p>
            <a:r>
              <a:rPr lang="ar-EG" sz="2000" dirty="0"/>
              <a:t>من الموضوعات التي تحظى بأهمية بالغة في عالمنا المعاصر ، خاصة وبعد ارتفاع معدلات</a:t>
            </a:r>
          </a:p>
          <a:p>
            <a:r>
              <a:rPr lang="ar-EG" sz="2000" dirty="0"/>
              <a:t>التلوث في جميع أنحاء العالم ، وازدياد المخاطر الناجمة عنه ( ١ ) ، الوضع الذي فرض على</a:t>
            </a:r>
          </a:p>
          <a:p>
            <a:r>
              <a:rPr lang="ar-EG" sz="2000" dirty="0"/>
              <a:t>المجتمع الدولي التكاتف والتضافر لمواجهة التحديات البيئية التي أفرزتها الحضارة الحديثة</a:t>
            </a:r>
          </a:p>
          <a:p>
            <a:r>
              <a:rPr lang="ar-EG" sz="2000" dirty="0"/>
              <a:t>من أجل سلامة البشرية من جانب وسلامة البيئة من جانب آخر .</a:t>
            </a:r>
          </a:p>
          <a:p>
            <a:r>
              <a:rPr lang="ar-EG" sz="2000" dirty="0"/>
              <a:t>ينصب موضوع البحث على فرع مستقل بذاته في مجال الدراسات القانونية ، وهو</a:t>
            </a:r>
          </a:p>
          <a:p>
            <a:r>
              <a:rPr lang="ar-EG" sz="2000" dirty="0"/>
              <a:t>الحماية الإجرائية للبيئة والذي يعد من الموضوعات التي تتسم بأهمية بالغة في نطاق السياسة</a:t>
            </a:r>
          </a:p>
          <a:p>
            <a:r>
              <a:rPr lang="ar-EG" sz="2000" dirty="0"/>
              <a:t>الجنائية لحماية البيئة ، لأن الجانب الإجرائي في نطاق جرائم البيئة يتوقف عليه ضبط</a:t>
            </a:r>
          </a:p>
          <a:p>
            <a:r>
              <a:rPr lang="ar-EG" sz="2000" dirty="0"/>
              <a:t>الجرائم والتوصل إلى مرتكبيها ، وهي جرائم تتسم بسمات فنية خاصة ، وتتطلب خبرة</a:t>
            </a:r>
          </a:p>
          <a:p>
            <a:r>
              <a:rPr lang="ar-EG" sz="2000" dirty="0"/>
              <a:t>ودراية ومؤهلات علمية في الأشخاص المكلفين بمتابعة مدى تطبيق القوانين واللوائح والنظم</a:t>
            </a:r>
          </a:p>
          <a:p>
            <a:r>
              <a:rPr lang="ar-EG" sz="2000" dirty="0"/>
              <a:t>والاشتراطات المتعلقة بحماية البيئة ، فضلاً عن ضرورة توافر قدر كبير من الوعي القانوني</a:t>
            </a:r>
          </a:p>
          <a:p>
            <a:r>
              <a:rPr lang="ar-EG" sz="2000" dirty="0"/>
              <a:t>في هؤلاء الأشخاص ، مما يجعل دورهم في غاية الصعوبة ، الأمر الذي يضفي أهمية فائقة</a:t>
            </a:r>
          </a:p>
          <a:p>
            <a:r>
              <a:rPr lang="ar-EG" sz="2000" dirty="0"/>
              <a:t>على موضوع البحث .</a:t>
            </a:r>
            <a:endParaRPr lang="ar-EG" sz="2000" dirty="0" smtClean="0"/>
          </a:p>
          <a:p>
            <a:pPr marL="0" indent="0">
              <a:buNone/>
            </a:pPr>
            <a:endParaRPr lang="ar-EG" sz="2000" dirty="0" smtClean="0"/>
          </a:p>
        </p:txBody>
      </p:sp>
    </p:spTree>
    <p:extLst>
      <p:ext uri="{BB962C8B-B14F-4D97-AF65-F5344CB8AC3E}">
        <p14:creationId xmlns:p14="http://schemas.microsoft.com/office/powerpoint/2010/main" val="1645383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260648"/>
            <a:ext cx="8424936" cy="6555641"/>
          </a:xfrm>
          <a:prstGeom prst="rect">
            <a:avLst/>
          </a:prstGeom>
        </p:spPr>
        <p:txBody>
          <a:bodyPr wrap="square">
            <a:spAutoFit/>
          </a:bodyPr>
          <a:lstStyle/>
          <a:p>
            <a:r>
              <a:rPr lang="ar-EG" sz="2000" dirty="0" smtClean="0">
                <a:solidFill>
                  <a:srgbClr val="FF0000"/>
                </a:solidFill>
                <a:cs typeface="AF_Taif Normal" pitchFamily="2" charset="-78"/>
              </a:rPr>
              <a:t>مشكلة الدراسة:</a:t>
            </a:r>
          </a:p>
          <a:p>
            <a:r>
              <a:rPr lang="ar-EG" sz="2000" dirty="0" smtClean="0"/>
              <a:t>يثير </a:t>
            </a:r>
            <a:r>
              <a:rPr lang="ar-EG" sz="2000" dirty="0"/>
              <a:t>موضوع الحماية الإجرائية للبيئة العديد من المشكلات ، ولعل </a:t>
            </a:r>
            <a:r>
              <a:rPr lang="ar-EG" sz="2000" b="1" dirty="0"/>
              <a:t>أبرز </a:t>
            </a:r>
            <a:r>
              <a:rPr lang="ar-EG" sz="2000" b="1" dirty="0" smtClean="0"/>
              <a:t>هذه المشكلات </a:t>
            </a:r>
            <a:r>
              <a:rPr lang="ar-EG" sz="2000" b="1" dirty="0"/>
              <a:t>وأولها </a:t>
            </a:r>
            <a:r>
              <a:rPr lang="ar-EG" sz="2000" dirty="0"/>
              <a:t>هي صعوبة الوقوف بشكل قاطع ومحدد على تحديد المصلحة محل </a:t>
            </a:r>
            <a:r>
              <a:rPr lang="ar-EG" sz="2000" dirty="0" smtClean="0"/>
              <a:t>الحماية وهي </a:t>
            </a:r>
            <a:r>
              <a:rPr lang="ar-EG" sz="2000" dirty="0"/>
              <a:t>البيئة ، وذلك نظراً لصعوبة إيجاد تعريف واضح ودقيق لماهية </a:t>
            </a:r>
            <a:r>
              <a:rPr lang="ar-EG" sz="2000" dirty="0" smtClean="0"/>
              <a:t>التلوث الضوضائي، </a:t>
            </a:r>
            <a:r>
              <a:rPr lang="ar-EG" sz="2000" dirty="0"/>
              <a:t>فضلاً عما </a:t>
            </a:r>
            <a:r>
              <a:rPr lang="ar-EG" sz="2000" dirty="0" smtClean="0"/>
              <a:t>إذا كانت </a:t>
            </a:r>
            <a:r>
              <a:rPr lang="ar-EG" sz="2000" dirty="0"/>
              <a:t>البيئة هي محل الحماية التي تدخل المشرع الجنائي بنصوصه لحمايتها ، فهل </a:t>
            </a:r>
            <a:r>
              <a:rPr lang="ar-EG" sz="2000" dirty="0" smtClean="0"/>
              <a:t>هذا التدخل </a:t>
            </a:r>
            <a:r>
              <a:rPr lang="ar-EG" sz="2000" dirty="0"/>
              <a:t>كان بهدف المحافظة عليها وعلى عناصرها الطبيعية لضمان عدم المساس بها </a:t>
            </a:r>
            <a:r>
              <a:rPr lang="ar-EG" sz="2000" dirty="0" smtClean="0"/>
              <a:t>وذلك لأهميتها </a:t>
            </a:r>
            <a:r>
              <a:rPr lang="ar-EG" sz="2000" dirty="0"/>
              <a:t>السامية . أم كان بهدف حرص المشرع على حمايتها بغية الحفاظ على الإنسان </a:t>
            </a:r>
            <a:r>
              <a:rPr lang="ar-EG" sz="2000" dirty="0" smtClean="0"/>
              <a:t>الذي يعيش </a:t>
            </a:r>
            <a:r>
              <a:rPr lang="ar-EG" sz="2000" dirty="0"/>
              <a:t>فيها من أية أضرار يمكن أن تلحق به من جراء الاعتداء على البيئة ، وهذا </a:t>
            </a:r>
            <a:r>
              <a:rPr lang="ar-EG" sz="2000" dirty="0" smtClean="0"/>
              <a:t>ما سأتناوله </a:t>
            </a:r>
            <a:r>
              <a:rPr lang="ar-EG" sz="2000" dirty="0"/>
              <a:t>في الفصل التمهيدي </a:t>
            </a:r>
            <a:r>
              <a:rPr lang="ar-EG" sz="2000" dirty="0" smtClean="0"/>
              <a:t>.  أما </a:t>
            </a:r>
            <a:r>
              <a:rPr lang="ar-EG" sz="2000" b="1" dirty="0"/>
              <a:t>المشكلة الثانية </a:t>
            </a:r>
            <a:r>
              <a:rPr lang="ar-EG" sz="2000" dirty="0"/>
              <a:t>فهي تتعلق بمرحلة المراقبة ، والتي </a:t>
            </a:r>
            <a:r>
              <a:rPr lang="ar-EG" sz="2000" dirty="0" smtClean="0"/>
              <a:t>سأستهلها </a:t>
            </a:r>
            <a:r>
              <a:rPr lang="ar-EG" sz="2000" dirty="0"/>
              <a:t>بتوضيح </a:t>
            </a:r>
            <a:r>
              <a:rPr lang="ar-EG" sz="2000" dirty="0" smtClean="0"/>
              <a:t>الضبط الإداري </a:t>
            </a:r>
            <a:r>
              <a:rPr lang="ar-EG" sz="2000" dirty="0"/>
              <a:t>ودوره في حماية البيئة ، ثم سأستعرض الدور الذي تقوم به الجهات </a:t>
            </a:r>
            <a:r>
              <a:rPr lang="ar-EG" sz="2000" dirty="0" smtClean="0"/>
              <a:t>المتعددة والمعنية </a:t>
            </a:r>
            <a:r>
              <a:rPr lang="ar-EG" sz="2000" dirty="0"/>
              <a:t>بشئون البيئة في سبيل حماية البيئة والمحافظة عليها ، وذلك من خلال </a:t>
            </a:r>
            <a:r>
              <a:rPr lang="ar-EG" sz="2000" dirty="0" smtClean="0"/>
              <a:t>محورين رئيسيين </a:t>
            </a:r>
            <a:r>
              <a:rPr lang="ar-EG" sz="2000" dirty="0"/>
              <a:t>سأركز عليهما في هذا الصدد </a:t>
            </a:r>
            <a:r>
              <a:rPr lang="ar-EG" sz="2000" b="1" dirty="0"/>
              <a:t>الأول </a:t>
            </a:r>
            <a:r>
              <a:rPr lang="ar-EG" sz="2000" dirty="0"/>
              <a:t>: وهو دور دراسات المردود البيئي </a:t>
            </a:r>
            <a:r>
              <a:rPr lang="ar-EG" sz="2000" dirty="0" smtClean="0"/>
              <a:t>ومدى ضرورة </a:t>
            </a:r>
            <a:r>
              <a:rPr lang="ar-EG" sz="2000" dirty="0"/>
              <a:t>التقيد بها قبل البدء في تنفيذ المشاريع التنموية بغية تحقيق أهداف الضبط الإداري </a:t>
            </a:r>
            <a:r>
              <a:rPr lang="ar-EG" sz="2000" dirty="0" smtClean="0"/>
              <a:t>، </a:t>
            </a:r>
            <a:r>
              <a:rPr lang="ar-EG" sz="2000" b="1" dirty="0" smtClean="0"/>
              <a:t>والثاني </a:t>
            </a:r>
            <a:r>
              <a:rPr lang="ar-EG" sz="2000" dirty="0"/>
              <a:t>: ينحصر في دور مأموري الضبط الإداري التابعين للجهات المعنية بحماية </a:t>
            </a:r>
            <a:r>
              <a:rPr lang="ar-EG" sz="2000" dirty="0" smtClean="0"/>
              <a:t>البيئة والجهات </a:t>
            </a:r>
            <a:r>
              <a:rPr lang="ar-EG" sz="2000" dirty="0"/>
              <a:t>الإدارية ذات الصلة ، وما يبذلونه من جهود في سبيل وقاية المجتمع والأفراد </a:t>
            </a:r>
            <a:r>
              <a:rPr lang="ar-EG" sz="2000" dirty="0" smtClean="0"/>
              <a:t>من جرائم </a:t>
            </a:r>
            <a:r>
              <a:rPr lang="ar-EG" sz="2000" dirty="0"/>
              <a:t>المساس بالبيئة والتعدي عليها ، مع استعراض للمشكلات المتعلقة بتلك المرحلة </a:t>
            </a:r>
            <a:r>
              <a:rPr lang="ar-EG" sz="2000" dirty="0" smtClean="0"/>
              <a:t>، </a:t>
            </a:r>
            <a:endParaRPr lang="ar-EG" sz="2000" dirty="0"/>
          </a:p>
          <a:p>
            <a:r>
              <a:rPr lang="ar-EG" sz="2000" dirty="0" smtClean="0"/>
              <a:t>أما </a:t>
            </a:r>
            <a:r>
              <a:rPr lang="ar-EG" sz="2000" dirty="0"/>
              <a:t>بشأن </a:t>
            </a:r>
            <a:r>
              <a:rPr lang="ar-EG" sz="2000" b="1" dirty="0"/>
              <a:t>المشكلة الثالثة </a:t>
            </a:r>
            <a:r>
              <a:rPr lang="ar-EG" sz="2000" dirty="0"/>
              <a:t>التي يثيرها البحث ، فهي تكمن في الإجراءات التي يقوم </a:t>
            </a:r>
            <a:r>
              <a:rPr lang="ar-EG" sz="2000" dirty="0" smtClean="0"/>
              <a:t>بها مأمور </a:t>
            </a:r>
            <a:r>
              <a:rPr lang="ar-EG" sz="2000" dirty="0"/>
              <a:t>الضبط القضائي وذلك بدء من إجراءات البحث والتحري عن جرائم المساس </a:t>
            </a:r>
            <a:r>
              <a:rPr lang="ar-EG" sz="2000" dirty="0" smtClean="0"/>
              <a:t>بالبيئة وانتهاء</a:t>
            </a:r>
            <a:r>
              <a:rPr lang="ar-EG" sz="2000" dirty="0"/>
              <a:t> بإثبات تلك الجرائم والتوصل إلى مرتكبيها ، حيث يواجه مأموري الضبط </a:t>
            </a:r>
            <a:r>
              <a:rPr lang="ar-EG" sz="2000" dirty="0" smtClean="0"/>
              <a:t>بعض العوائق </a:t>
            </a:r>
            <a:r>
              <a:rPr lang="ar-EG" sz="2000" dirty="0"/>
              <a:t>التي تلقى بظلالها وتعكس جدلاً واسعاً في مدى صحة وقانونية بعض </a:t>
            </a:r>
            <a:r>
              <a:rPr lang="ar-EG" sz="2000" dirty="0" smtClean="0"/>
              <a:t>الإجراءات التي </a:t>
            </a:r>
            <a:r>
              <a:rPr lang="ar-EG" sz="2000" dirty="0"/>
              <a:t>يقومون بها نظراً لعدم النص عليها في قانون الإجراءات الجنائية بصفة </a:t>
            </a:r>
            <a:r>
              <a:rPr lang="ar-EG" sz="2000" dirty="0" smtClean="0"/>
              <a:t>عامة وتشريعات </a:t>
            </a:r>
            <a:r>
              <a:rPr lang="ar-EG" sz="2000" dirty="0"/>
              <a:t>حماية البيئة بصفة خاصة ، وهذه المشكلة سوف أتعرض لها في الباب الثاني </a:t>
            </a:r>
            <a:r>
              <a:rPr lang="ar-EG" sz="2000" dirty="0" smtClean="0"/>
              <a:t>من هذا </a:t>
            </a:r>
            <a:r>
              <a:rPr lang="ar-EG" sz="2000" dirty="0"/>
              <a:t>البحث .</a:t>
            </a:r>
          </a:p>
        </p:txBody>
      </p:sp>
    </p:spTree>
    <p:extLst>
      <p:ext uri="{BB962C8B-B14F-4D97-AF65-F5344CB8AC3E}">
        <p14:creationId xmlns:p14="http://schemas.microsoft.com/office/powerpoint/2010/main" val="2454483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304" y="183481"/>
            <a:ext cx="8460432" cy="6678751"/>
          </a:xfrm>
          <a:prstGeom prst="rect">
            <a:avLst/>
          </a:prstGeom>
        </p:spPr>
        <p:txBody>
          <a:bodyPr wrap="square">
            <a:spAutoFit/>
          </a:bodyPr>
          <a:lstStyle/>
          <a:p>
            <a:r>
              <a:rPr lang="ar-EG" sz="4000" dirty="0" smtClean="0">
                <a:solidFill>
                  <a:srgbClr val="FF0000"/>
                </a:solidFill>
                <a:effectLst>
                  <a:outerShdw blurRad="38100" dist="38100" dir="2700000" algn="tl">
                    <a:srgbClr val="000000">
                      <a:alpha val="43137"/>
                    </a:srgbClr>
                  </a:outerShdw>
                </a:effectLst>
              </a:rPr>
              <a:t>أهداف الدراسة:</a:t>
            </a:r>
          </a:p>
          <a:p>
            <a:r>
              <a:rPr lang="ar-EG" sz="2800" dirty="0" smtClean="0"/>
              <a:t>خول </a:t>
            </a:r>
            <a:r>
              <a:rPr lang="ar-EG" sz="2800" dirty="0"/>
              <a:t>المشرع الجهات الإدارية المختصة بشئون البيئة الحق في اتخاذ القرارات</a:t>
            </a:r>
          </a:p>
          <a:p>
            <a:r>
              <a:rPr lang="ar-EG" sz="2800" dirty="0"/>
              <a:t>اللازمة بالتحفظ على الآلات أو الأجهزة أو المعدات أو المواد أو منع استعمال أياً منهم ، في</a:t>
            </a:r>
          </a:p>
          <a:p>
            <a:r>
              <a:rPr lang="ar-EG" sz="2800" dirty="0"/>
              <a:t>حال إذا كان سيترتب على استخدامهم مخاطر بيئية وصحية.</a:t>
            </a:r>
          </a:p>
          <a:p>
            <a:r>
              <a:rPr lang="ar-EG" sz="2800" dirty="0"/>
              <a:t>ولم يرد هذا الجزاء في قانون البيئة </a:t>
            </a:r>
            <a:r>
              <a:rPr lang="ar-EG" sz="2800" b="1" dirty="0"/>
              <a:t>المصري </a:t>
            </a:r>
            <a:r>
              <a:rPr lang="ar-EG" sz="2800" dirty="0"/>
              <a:t>رقم ٤ لسنة ١٩٩٤ ، بينما نص عليه</a:t>
            </a:r>
          </a:p>
          <a:p>
            <a:r>
              <a:rPr lang="ar-EG" sz="2800" dirty="0"/>
              <a:t>المشرع </a:t>
            </a:r>
            <a:r>
              <a:rPr lang="ar-EG" sz="2800" b="1" dirty="0"/>
              <a:t>الكويتي </a:t>
            </a:r>
            <a:r>
              <a:rPr lang="ar-EG" sz="2800" dirty="0"/>
              <a:t>في قانون البيئة رقم ٢١ لسنة ١٩٩٥ وذلك في المادة ( ١٠ ) منه والتي</a:t>
            </a:r>
          </a:p>
          <a:p>
            <a:r>
              <a:rPr lang="ar-EG" sz="2800" dirty="0"/>
              <a:t>نصت على أن " للمجلس الأعلى بناء على اقتراح مجلس الإدارة أن يقرر وقف العمل بأي</a:t>
            </a:r>
          </a:p>
          <a:p>
            <a:r>
              <a:rPr lang="ar-EG" sz="2800" dirty="0"/>
              <a:t>منشأة أو نشاط أو منع استعمال أي أداة أو مادة منعاً جزئياً أو كلياً إذا ترتب على استمرار</a:t>
            </a:r>
          </a:p>
          <a:p>
            <a:r>
              <a:rPr lang="ar-EG" sz="2800" dirty="0"/>
              <a:t>العمل أو الاستعمال تلوث البيئة " .</a:t>
            </a:r>
          </a:p>
        </p:txBody>
      </p:sp>
    </p:spTree>
    <p:extLst>
      <p:ext uri="{BB962C8B-B14F-4D97-AF65-F5344CB8AC3E}">
        <p14:creationId xmlns:p14="http://schemas.microsoft.com/office/powerpoint/2010/main" val="95076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332656"/>
            <a:ext cx="8064896" cy="5755422"/>
          </a:xfrm>
          <a:prstGeom prst="rect">
            <a:avLst/>
          </a:prstGeom>
        </p:spPr>
        <p:txBody>
          <a:bodyPr wrap="square">
            <a:spAutoFit/>
          </a:bodyPr>
          <a:lstStyle/>
          <a:p>
            <a:r>
              <a:rPr lang="ar-EG" sz="1600" dirty="0" smtClean="0">
                <a:solidFill>
                  <a:srgbClr val="FF0000"/>
                </a:solidFill>
                <a:cs typeface="AF_Taif Normal" pitchFamily="2" charset="-78"/>
              </a:rPr>
              <a:t>المستفيدين من الدراسة</a:t>
            </a:r>
          </a:p>
          <a:p>
            <a:r>
              <a:rPr lang="ar-EG" sz="1600" dirty="0" smtClean="0"/>
              <a:t>يث </a:t>
            </a:r>
            <a:r>
              <a:rPr lang="ar-EG" sz="1600" dirty="0"/>
              <a:t>لوحظ فروقاً محسوسة فى الإنتاج بين العمل الذى يتم فى جو هادئ والعمل الذى يؤدى فى جو كله ضوضاء. وأن الضوضاء تسبب حوالى 50% من الأخطاء فى الدراسات الميكانيكية و 20% من الحوادث المهنية وحوالى 20% من أيام العمل الضائعة. </a:t>
            </a:r>
            <a:r>
              <a:rPr lang="ar-EG" sz="1600" dirty="0" smtClean="0"/>
              <a:t/>
            </a:r>
            <a:br>
              <a:rPr lang="ar-EG" sz="1600" dirty="0" smtClean="0"/>
            </a:br>
            <a:r>
              <a:rPr lang="ar-EG" sz="1600" dirty="0"/>
              <a:t>- التلوث السمعى وتأثيره على السيدات الحوامل :</a:t>
            </a:r>
            <a:r>
              <a:rPr lang="ar-EG" sz="1600" dirty="0" smtClean="0"/>
              <a:t/>
            </a:r>
            <a:br>
              <a:rPr lang="ar-EG" sz="1600" dirty="0" smtClean="0"/>
            </a:br>
            <a:r>
              <a:rPr lang="ar-EG" sz="1600" dirty="0"/>
              <a:t>يقوم العلماء منذ فترة طويلة بدراسة تأثيرات الصوت على الأجنة فى بطون أمهاتهم. ولا شك أن الجنين يستحق هذا الاهتمام لأنه من أكثر الكائنات حساسية. ومن المؤكد أنه يتأثر نتيجة لضغط الصوت على الأوعية الدموية فى بطن الأم. </a:t>
            </a:r>
            <a:r>
              <a:rPr lang="ar-EG" sz="1600" dirty="0" smtClean="0"/>
              <a:t/>
            </a:r>
            <a:br>
              <a:rPr lang="ar-EG" sz="1600" dirty="0" smtClean="0"/>
            </a:br>
            <a:r>
              <a:rPr lang="ar-EG" sz="1600" dirty="0"/>
              <a:t>حيث أثبتت الأبحاث العلمية مؤخراً أن للضوضاء تأثير سلبى على الأجنة فى بطون الحوامل خاصة بين العاملات فى المصانع والأوساط المتعرضة لدرجات من الضوضاء بسبب حساسية الجهاز العصبى للأجنة. مما يعرضها للإصابة بأمراض عصبية، وقلق، وتوتر بعد الولادة.</a:t>
            </a:r>
            <a:r>
              <a:rPr lang="ar-EG" sz="1600" dirty="0" smtClean="0"/>
              <a:t/>
            </a:r>
            <a:br>
              <a:rPr lang="ar-EG" sz="1600" dirty="0" smtClean="0"/>
            </a:br>
            <a:r>
              <a:rPr lang="ar-EG" sz="1600" dirty="0"/>
              <a:t>وقام العلماء بتسليط درجات من الصوت على بطون السيدات الحوامل وثبت: زيادة ضربات القلب لدى الأجنة، وتوتر بالجهاز العصبى وفى استجاباتهم الفسيولوجية للضوضاء مما يولد لديهم استعداداً مسبقاً للنوبات العصبية بعد الولادة.</a:t>
            </a:r>
            <a:r>
              <a:rPr lang="ar-EG" sz="1600" dirty="0" smtClean="0"/>
              <a:t/>
            </a:r>
            <a:br>
              <a:rPr lang="ar-EG" sz="1600" dirty="0" smtClean="0"/>
            </a:br>
            <a:r>
              <a:rPr lang="ar-EG" sz="1600" dirty="0"/>
              <a:t>هذا وقد تكون الضوضاء سبباً فى تشوه الأجنة إذا ما تعرضت الأم لضوضاء مرتفعة لفترات طويلة. </a:t>
            </a:r>
            <a:r>
              <a:rPr lang="ar-EG" sz="1600" dirty="0" smtClean="0"/>
              <a:t/>
            </a:r>
            <a:br>
              <a:rPr lang="ar-EG" sz="1600" dirty="0" smtClean="0"/>
            </a:br>
            <a:r>
              <a:rPr lang="ar-EG" sz="1600" dirty="0"/>
              <a:t>- التلوث السمعى وتأثيره على التلاميذ :</a:t>
            </a:r>
            <a:r>
              <a:rPr lang="ar-EG" sz="1600" dirty="0" smtClean="0"/>
              <a:t/>
            </a:r>
            <a:br>
              <a:rPr lang="ar-EG" sz="1600" dirty="0" smtClean="0"/>
            </a:br>
            <a:r>
              <a:rPr lang="ar-EG" sz="1600" dirty="0"/>
              <a:t>إن أكثر الناس تأثراً بالضوضاء فى مجال التعليم هم التلاميذ حيث تؤثر الضوضاء بدرجة كبيرة فى تقبلهم وفهمهم لما يتلقونه من معلومات. </a:t>
            </a:r>
            <a:r>
              <a:rPr lang="ar-EG" sz="1600" dirty="0" smtClean="0"/>
              <a:t/>
            </a:r>
            <a:br>
              <a:rPr lang="ar-EG" sz="1600" dirty="0" smtClean="0"/>
            </a:br>
            <a:r>
              <a:rPr lang="ar-EG" sz="1600" dirty="0"/>
              <a:t>فتأثير الضوضاء على تلاميذ المدارس يتمثل فى قلة استيعابهم وتركيزهم وعدم القدرة على حل أبسط العمليات الحساسية كذلك الإرهاق والتعب والدوار لعدم تحمل الجهاز العصبى والقدرات الفعلية للعمل فى جو مشحون بالضوضاء. </a:t>
            </a:r>
            <a:r>
              <a:rPr lang="ar-EG" sz="1600" dirty="0" smtClean="0"/>
              <a:t/>
            </a:r>
            <a:br>
              <a:rPr lang="ar-EG" sz="1600" dirty="0" smtClean="0"/>
            </a:br>
            <a:r>
              <a:rPr lang="ar-EG" sz="1600" dirty="0"/>
              <a:t>أوضحت دراسة على ردود الأفعال لدى أطفال المدارس الذين تتراوح أعمارهم ما بين 11 و 12 سنة والذين يتعرضون إلى ضوضاء بمعدل 47 </a:t>
            </a:r>
            <a:r>
              <a:rPr lang="en-US" sz="1600" dirty="0"/>
              <a:t>dB </a:t>
            </a:r>
            <a:r>
              <a:rPr lang="ar-EG" sz="1600" dirty="0"/>
              <a:t>فتبين أنه يحدث لديهم نقص فى نشاط المخ ينتج عنه نقص فى تنبه الجملة العصبية مما ينعكس على انخفاض قدرتهم الاستيعابية وسوء الرؤية كما أن رفع شدة الضوضاء فى غرف الدراسة من 30 إلى 47 ديسيبل ينتج عنه ارتفاع فى الأدرينالين فى الدم من 2.7 إلى 4.11% وانخفاض كمية السكر فى الدم فى نهاية اليوم الدراسى ويفسر ذلك بأن الجسم يتخذ دفاعاً ضد تأثير الضوضاء. </a:t>
            </a:r>
          </a:p>
        </p:txBody>
      </p:sp>
    </p:spTree>
    <p:extLst>
      <p:ext uri="{BB962C8B-B14F-4D97-AF65-F5344CB8AC3E}">
        <p14:creationId xmlns:p14="http://schemas.microsoft.com/office/powerpoint/2010/main" val="2888873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327144"/>
            <a:ext cx="8533456" cy="6494085"/>
          </a:xfrm>
          <a:prstGeom prst="rect">
            <a:avLst/>
          </a:prstGeom>
          <a:noFill/>
        </p:spPr>
        <p:txBody>
          <a:bodyPr wrap="square" rtlCol="1">
            <a:spAutoFit/>
          </a:bodyPr>
          <a:lstStyle/>
          <a:p>
            <a:r>
              <a:rPr lang="ar-EG" sz="3200" dirty="0" smtClean="0">
                <a:solidFill>
                  <a:srgbClr val="FF0000"/>
                </a:solidFill>
                <a:cs typeface="AF_Taif Normal" pitchFamily="2" charset="-78"/>
              </a:rPr>
              <a:t>النتائج المترتبة على تطبيق هذه الدراسة</a:t>
            </a:r>
          </a:p>
          <a:p>
            <a:r>
              <a:rPr lang="ar-EG" sz="3200" dirty="0" smtClean="0"/>
              <a:t>1- نشر الوعي عن طريق وسائل الاعلام المختلفة عن الضوضاء واخطارها على الصحة العامة وصحة </a:t>
            </a:r>
          </a:p>
          <a:p>
            <a:r>
              <a:rPr lang="ar-EG" sz="3200" dirty="0" smtClean="0"/>
              <a:t>الاطفال ونموهم الفكري والجسدي، وأن الفضاء الصوتي ملك للجميع لايحق لاحد ان يدمره.</a:t>
            </a:r>
          </a:p>
          <a:p>
            <a:r>
              <a:rPr lang="ar-EG" sz="3200" dirty="0" smtClean="0"/>
              <a:t>2- يجب ان تكون المدارس والمستشفيات بعيدة عن مصادر الضوضاء وخاصة الطرق لسريعة والمزدحمة </a:t>
            </a:r>
          </a:p>
          <a:p>
            <a:r>
              <a:rPr lang="ar-EG" sz="3200" dirty="0" smtClean="0"/>
              <a:t>بالسيارات</a:t>
            </a:r>
          </a:p>
          <a:p>
            <a:r>
              <a:rPr lang="ar-EG" sz="3200" dirty="0" smtClean="0"/>
              <a:t>3- ابعاد المطارات عن المدن والمناطق الاهلة بالسكان.</a:t>
            </a:r>
          </a:p>
          <a:p>
            <a:r>
              <a:rPr lang="ar-EG" sz="3200" dirty="0" smtClean="0"/>
              <a:t>4- اصدار التشريعات اللازمة وتطبيقها بشكل حازم لمنع استعمال المنبهات الصوتية بشكل عشوائي</a:t>
            </a:r>
          </a:p>
          <a:p>
            <a:r>
              <a:rPr lang="ar-EG" sz="3200" dirty="0" smtClean="0"/>
              <a:t>5- التحكم في الضوضاء الصادرة من المصانع بوضع العوازل حول مصادر الصوت.</a:t>
            </a:r>
            <a:endParaRPr lang="ar-EG" sz="3200" dirty="0"/>
          </a:p>
        </p:txBody>
      </p:sp>
    </p:spTree>
    <p:extLst>
      <p:ext uri="{BB962C8B-B14F-4D97-AF65-F5344CB8AC3E}">
        <p14:creationId xmlns:p14="http://schemas.microsoft.com/office/powerpoint/2010/main" val="37567067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54</TotalTime>
  <Words>769</Words>
  <Application>Microsoft Office PowerPoint</Application>
  <PresentationFormat>On-screen Show (4:3)</PresentationFormat>
  <Paragraphs>46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Angles</vt:lpstr>
      <vt:lpstr>PowerPoint Presentation</vt:lpstr>
      <vt:lpstr>PowerPoint Presentation</vt:lpstr>
      <vt:lpstr>PowerPoint Presentation</vt:lpstr>
      <vt:lpstr>PowerPoint Presentation</vt:lpstr>
      <vt:lpstr>PowerPoint Presentation</vt:lpstr>
      <vt:lpstr>PowerPoint Presentation</vt:lpstr>
    </vt:vector>
  </TitlesOfParts>
  <Company>SkyUN.Org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copy &amp; paste</dc:creator>
  <cp:lastModifiedBy>copy &amp; paste</cp:lastModifiedBy>
  <cp:revision>6</cp:revision>
  <dcterms:created xsi:type="dcterms:W3CDTF">2017-11-26T18:12:57Z</dcterms:created>
  <dcterms:modified xsi:type="dcterms:W3CDTF">2017-11-26T19:07:49Z</dcterms:modified>
</cp:coreProperties>
</file>