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311" r:id="rId5"/>
    <p:sldId id="349" r:id="rId6"/>
    <p:sldId id="269" r:id="rId7"/>
    <p:sldId id="270" r:id="rId8"/>
    <p:sldId id="352" r:id="rId9"/>
    <p:sldId id="350" r:id="rId10"/>
    <p:sldId id="264" r:id="rId11"/>
    <p:sldId id="266" r:id="rId12"/>
    <p:sldId id="267" r:id="rId13"/>
    <p:sldId id="268" r:id="rId14"/>
    <p:sldId id="265" r:id="rId15"/>
    <p:sldId id="338" r:id="rId16"/>
    <p:sldId id="303" r:id="rId17"/>
    <p:sldId id="304" r:id="rId18"/>
    <p:sldId id="305" r:id="rId19"/>
    <p:sldId id="306" r:id="rId20"/>
    <p:sldId id="307" r:id="rId21"/>
    <p:sldId id="308" r:id="rId22"/>
    <p:sldId id="343" r:id="rId23"/>
    <p:sldId id="341" r:id="rId24"/>
    <p:sldId id="310" r:id="rId25"/>
    <p:sldId id="275" r:id="rId26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0" d="100"/>
          <a:sy n="70" d="100"/>
        </p:scale>
        <p:origin x="-157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122CE63B-CD86-4CB3-AF46-E9B603ED3706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677DAE7-A842-4100-9166-281FFE9FD85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FF7226-C80C-4411-8C65-2C211562BB1C}" type="slidenum">
              <a:rPr lang="ar-EG" smtClean="0">
                <a:cs typeface="Arial" charset="0"/>
              </a:rPr>
              <a:pPr/>
              <a:t>1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0D2AEA-C765-4AA9-A4C2-8CE9995DDB01}" type="slidenum">
              <a:rPr lang="ar-EG" smtClean="0">
                <a:cs typeface="Arial" charset="0"/>
              </a:rPr>
              <a:pPr/>
              <a:t>3</a:t>
            </a:fld>
            <a:endParaRPr lang="ar-EG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AE20-442E-488D-92E2-BCBA45B175B4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95CC-CA7A-42CD-93B5-6E88C3202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89948-3CD4-4658-B435-F331F1463AEE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EE2D-32C1-4985-AE31-638845359E8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D4410-DE78-4C64-9894-2DCBD9C76058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A5F45-1DE7-4C91-9FA2-895667EEC0A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9A1C-79DD-4143-AA8C-21D72EE8A833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5FB0-7A26-49D4-A36F-4914D91DE69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297C3-0BCA-43C4-966A-950785E552F5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1594-7EE4-4D5D-A3EE-DC189F014FE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F5E0-1189-4204-9783-0C8BDC48E333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EEB3-B451-46D9-BC2E-6715CE63193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62F7-515E-46B9-8555-3D6A69B891A9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A516-BFA5-4AE5-B04D-54B1F8D4930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16F1-BB63-4EBB-9D3A-DBA3EB598E67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88E6D-AA56-4597-857E-C47AFBE275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4D2EA-829E-458E-9163-F73CE825C293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8473-D45B-49D8-8AA9-34E8C9511B0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8BF7-47BB-41D0-9B88-5E86B651F5E3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D1DB-36D8-4833-B353-35DB7FD127D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CE379-D40A-44F5-B4A2-13EFD476A108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14FC-F848-4EA8-8648-445D32F0F46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FDC0A-BB98-45D9-9611-C691F937B53F}" type="datetimeFigureOut">
              <a:rPr lang="ar-EG"/>
              <a:pPr>
                <a:defRPr/>
              </a:pPr>
              <a:t>05/01/1436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F5E55-BDD4-452B-9D17-11683EA5B8B5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01" r:id="rId7"/>
    <p:sldLayoutId id="2147483902" r:id="rId8"/>
    <p:sldLayoutId id="2147483911" r:id="rId9"/>
    <p:sldLayoutId id="2147483903" r:id="rId10"/>
    <p:sldLayoutId id="214748390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  <a:cs typeface="Times New Roman" pitchFamily="18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615950" algn="r" rtl="1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8" y="4005263"/>
            <a:ext cx="7632700" cy="1295400"/>
          </a:xfrm>
        </p:spPr>
        <p:txBody>
          <a:bodyPr>
            <a:normAutofit fontScale="90000"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>Multidisciplinary Research </a:t>
            </a:r>
            <a:r>
              <a:rPr lang="en-US" sz="3100" b="1" dirty="0">
                <a:solidFill>
                  <a:schemeClr val="bg2">
                    <a:lumMod val="50000"/>
                  </a:schemeClr>
                </a:solidFill>
              </a:rPr>
              <a:t>Centre of Excellence</a:t>
            </a:r>
            <a:r>
              <a:rPr lang="en-US" sz="31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1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100" b="1" dirty="0">
                <a:solidFill>
                  <a:srgbClr val="C00000"/>
                </a:solidFill>
              </a:rPr>
              <a:t>(MRCE)</a:t>
            </a:r>
            <a:r>
              <a:rPr lang="en-US" sz="3100" dirty="0">
                <a:solidFill>
                  <a:srgbClr val="C00000"/>
                </a:solidFill>
              </a:rPr>
              <a:t/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Assiut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University</a:t>
            </a:r>
            <a:b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/>
              <a:t> </a:t>
            </a:r>
            <a:r>
              <a:rPr lang="ar-EG" sz="3100" b="1" dirty="0">
                <a:solidFill>
                  <a:srgbClr val="C00000"/>
                </a:solidFill>
              </a:rPr>
              <a:t>مركز التميز البحثى للعلوم متعددة التخصصات </a:t>
            </a:r>
            <a:r>
              <a:rPr lang="en-US" sz="3100" dirty="0">
                <a:solidFill>
                  <a:srgbClr val="C00000"/>
                </a:solidFill>
              </a:rPr>
              <a:t/>
            </a:r>
            <a:br>
              <a:rPr lang="en-US" sz="3100" dirty="0">
                <a:solidFill>
                  <a:srgbClr val="C00000"/>
                </a:solidFill>
              </a:rPr>
            </a:br>
            <a:r>
              <a:rPr lang="ar-EG" b="1" dirty="0"/>
              <a:t>بجامعة أسيوط</a:t>
            </a:r>
            <a:endParaRPr lang="ar-EG" dirty="0"/>
          </a:p>
        </p:txBody>
      </p:sp>
      <p:pic>
        <p:nvPicPr>
          <p:cNvPr id="9219" name="Picture 4" descr="uni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6659563" y="1052513"/>
            <a:ext cx="10636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042988" y="896938"/>
            <a:ext cx="4419600" cy="1584325"/>
            <a:chOff x="1043608" y="897012"/>
            <a:chExt cx="4418806" cy="158417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1043608" y="897012"/>
              <a:ext cx="1728266" cy="15841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logo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1108075"/>
              <a:ext cx="2114550" cy="11620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3BEEB68-4889-484C-BD4E-3E9DA95779F1}" type="slidenum">
              <a:rPr lang="ar-SA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8435" name="Rectangle 3" descr="باقة أزهار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ar-EG" sz="4400">
              <a:solidFill>
                <a:schemeClr val="tx2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71550" y="520700"/>
            <a:ext cx="72009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smtClean="0"/>
              <a:t> </a:t>
            </a:r>
            <a:r>
              <a:rPr lang="en-US" sz="2800" b="1" dirty="0" err="1" smtClean="0">
                <a:latin typeface="Script MT Bold" pitchFamily="66" charset="0"/>
                <a:cs typeface="Times New Roman" pitchFamily="18" charset="0"/>
              </a:rPr>
              <a:t>Neuro</a:t>
            </a:r>
            <a:r>
              <a:rPr lang="en-US" sz="2800" b="1" dirty="0" smtClean="0">
                <a:latin typeface="Script MT Bold" pitchFamily="66" charset="0"/>
                <a:cs typeface="Times New Roman" pitchFamily="18" charset="0"/>
              </a:rPr>
              <a:t> Psychiatric Disorders</a:t>
            </a:r>
          </a:p>
          <a:p>
            <a:pPr algn="ctr" eaLnBrk="1" hangingPunct="1">
              <a:defRPr/>
            </a:pPr>
            <a:r>
              <a:rPr lang="en-US" sz="2800" b="1" dirty="0" smtClean="0">
                <a:latin typeface="Script MT Bold" pitchFamily="66" charset="0"/>
                <a:cs typeface="Times New Roman" pitchFamily="18" charset="0"/>
              </a:rPr>
              <a:t>of Genetic basis</a:t>
            </a:r>
            <a:endParaRPr lang="en-US" sz="2800" dirty="0" smtClean="0">
              <a:latin typeface="Script MT Bold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800" b="1" dirty="0" smtClean="0">
              <a:solidFill>
                <a:srgbClr val="FF3300"/>
              </a:solidFill>
              <a:latin typeface="Script MT Bold" pitchFamily="66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Script MT Bold" pitchFamily="66" charset="0"/>
                <a:cs typeface="Times New Roman" pitchFamily="18" charset="0"/>
              </a:rPr>
              <a:t>By</a:t>
            </a:r>
          </a:p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C00000"/>
                </a:solidFill>
                <a:latin typeface="Agency FB" pitchFamily="34" charset="0"/>
                <a:cs typeface="Times New Roman" pitchFamily="18" charset="0"/>
              </a:rPr>
              <a:t>Hamdy</a:t>
            </a:r>
            <a:r>
              <a:rPr lang="en-US" sz="2800" b="1" dirty="0" smtClean="0">
                <a:solidFill>
                  <a:srgbClr val="C00000"/>
                </a:solidFill>
                <a:latin typeface="Agency FB" pitchFamily="34" charset="0"/>
                <a:cs typeface="Times New Roman" pitchFamily="18" charset="0"/>
              </a:rPr>
              <a:t> N.A. </a:t>
            </a:r>
            <a:r>
              <a:rPr lang="en-US" sz="2800" b="1" dirty="0" err="1" smtClean="0">
                <a:solidFill>
                  <a:srgbClr val="C00000"/>
                </a:solidFill>
                <a:latin typeface="Agency FB" pitchFamily="34" charset="0"/>
                <a:cs typeface="Times New Roman" pitchFamily="18" charset="0"/>
              </a:rPr>
              <a:t>Eltallawy</a:t>
            </a:r>
            <a:endParaRPr lang="en-US" sz="2800" b="1" dirty="0" smtClean="0">
              <a:solidFill>
                <a:srgbClr val="C00000"/>
              </a:solidFill>
              <a:latin typeface="Agency FB" pitchFamily="34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Prof. of Neurology - faculty of   </a:t>
            </a:r>
            <a:br>
              <a:rPr lang="en-U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  Medicine - </a:t>
            </a:r>
            <a:r>
              <a:rPr lang="en-US" sz="2800" b="1" dirty="0" err="1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Assuit</a:t>
            </a:r>
            <a:r>
              <a:rPr lang="en-US" sz="2800" b="1" dirty="0" smtClean="0">
                <a:solidFill>
                  <a:srgbClr val="C00000"/>
                </a:solidFill>
                <a:latin typeface="Script MT Bold" pitchFamily="66" charset="0"/>
                <a:cs typeface="Times New Roman" pitchFamily="18" charset="0"/>
              </a:rPr>
              <a:t>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ar-EG" smtClean="0"/>
          </a:p>
        </p:txBody>
      </p:sp>
      <p:sp>
        <p:nvSpPr>
          <p:cNvPr id="19459" name="Rectangle 3" descr="باقة أزهار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ar-EG" sz="4400">
              <a:solidFill>
                <a:schemeClr val="tx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9145588" cy="4525963"/>
          </a:xfrm>
        </p:spPr>
        <p:txBody>
          <a:bodyPr/>
          <a:lstStyle/>
          <a:p>
            <a:pPr marL="0" indent="-273050" algn="l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3300"/>
                </a:solidFill>
                <a:latin typeface="Script MT Bold" pitchFamily="66" charset="0"/>
                <a:cs typeface="Times New Roman" pitchFamily="18" charset="0"/>
              </a:rPr>
              <a:t>I - Neurological Disorders:</a:t>
            </a:r>
          </a:p>
          <a:p>
            <a:pPr marL="0" indent="-273050" algn="l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- Alzheimer’s Disease</a:t>
            </a:r>
          </a:p>
          <a:p>
            <a:pPr marL="0" indent="-273050" algn="l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- Neuromuscular Disorders</a:t>
            </a:r>
          </a:p>
          <a:p>
            <a:pPr marL="0" indent="-273050" algn="l">
              <a:buFontTx/>
              <a:buNone/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		- Epilepsy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9161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FLOW CYTOMETRY: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PRINCIPLES AND APPLICATIONS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644900"/>
            <a:ext cx="6400800" cy="955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0" dirty="0" err="1" smtClean="0">
                <a:solidFill>
                  <a:srgbClr val="C00000"/>
                </a:solidFill>
              </a:rPr>
              <a:t>Douaa</a:t>
            </a:r>
            <a:r>
              <a:rPr lang="en-US" b="1" i="0" dirty="0" smtClean="0">
                <a:solidFill>
                  <a:srgbClr val="C00000"/>
                </a:solidFill>
              </a:rPr>
              <a:t> </a:t>
            </a:r>
            <a:r>
              <a:rPr lang="en-US" b="1" i="0" dirty="0" err="1" smtClean="0">
                <a:solidFill>
                  <a:srgbClr val="C00000"/>
                </a:solidFill>
              </a:rPr>
              <a:t>Moh</a:t>
            </a:r>
            <a:r>
              <a:rPr lang="en-US" b="1" i="0" dirty="0" smtClean="0">
                <a:solidFill>
                  <a:srgbClr val="C00000"/>
                </a:solidFill>
              </a:rPr>
              <a:t>. </a:t>
            </a:r>
            <a:r>
              <a:rPr lang="en-US" b="1" i="0" dirty="0" err="1" smtClean="0">
                <a:solidFill>
                  <a:srgbClr val="C00000"/>
                </a:solidFill>
              </a:rPr>
              <a:t>Sayed</a:t>
            </a:r>
            <a:endParaRPr lang="en-US" b="1" i="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268413"/>
            <a:ext cx="7250113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349500"/>
            <a:ext cx="7178675" cy="2663825"/>
          </a:xfrm>
        </p:spPr>
        <p:txBody>
          <a:bodyPr/>
          <a:lstStyle/>
          <a:p>
            <a:pPr marL="0" indent="-273050" algn="just" rtl="0" eaLnBrk="1" hangingPunct="1"/>
            <a:r>
              <a:rPr lang="en-US" sz="1800" b="1" smtClean="0">
                <a:cs typeface="Times New Roman" pitchFamily="18" charset="0"/>
              </a:rPr>
              <a:t>Flow cytometry is a technique for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counting</a:t>
            </a:r>
            <a:r>
              <a:rPr lang="en-US" sz="1800" b="1" smtClean="0">
                <a:cs typeface="Times New Roman" pitchFamily="18" charset="0"/>
              </a:rPr>
              <a:t>,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examining</a:t>
            </a:r>
            <a:r>
              <a:rPr lang="en-US" sz="1800" b="1" smtClean="0">
                <a:cs typeface="Times New Roman" pitchFamily="18" charset="0"/>
              </a:rPr>
              <a:t>, and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sorting</a:t>
            </a:r>
            <a:r>
              <a:rPr lang="en-US" sz="1800" b="1" smtClean="0"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chemeClr val="hlink"/>
                </a:solidFill>
                <a:cs typeface="Times New Roman" pitchFamily="18" charset="0"/>
              </a:rPr>
              <a:t>microscopic particles</a:t>
            </a:r>
            <a:r>
              <a:rPr lang="en-US" sz="1800" b="1" smtClean="0">
                <a:cs typeface="Times New Roman" pitchFamily="18" charset="0"/>
              </a:rPr>
              <a:t> suspended in a stream of fluid.</a:t>
            </a:r>
          </a:p>
          <a:p>
            <a:pPr marL="0" indent="-273050" algn="just" rtl="0" eaLnBrk="1" hangingPunct="1"/>
            <a:r>
              <a:rPr lang="en-US" sz="1800" b="1" smtClean="0">
                <a:cs typeface="Times New Roman" pitchFamily="18" charset="0"/>
              </a:rPr>
              <a:t> It allows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simultaneous multiparametric analysis</a:t>
            </a:r>
            <a:r>
              <a:rPr lang="en-US" sz="1800" b="1" smtClean="0">
                <a:cs typeface="Times New Roman" pitchFamily="18" charset="0"/>
              </a:rPr>
              <a:t> of the </a:t>
            </a:r>
            <a:r>
              <a:rPr lang="en-US" sz="1800" b="1" smtClean="0">
                <a:solidFill>
                  <a:schemeClr val="hlink"/>
                </a:solidFill>
                <a:cs typeface="Times New Roman" pitchFamily="18" charset="0"/>
              </a:rPr>
              <a:t>physical</a:t>
            </a:r>
            <a:r>
              <a:rPr lang="en-US" sz="1800" b="1" smtClean="0">
                <a:cs typeface="Times New Roman" pitchFamily="18" charset="0"/>
              </a:rPr>
              <a:t> and/or </a:t>
            </a:r>
            <a:r>
              <a:rPr lang="en-US" sz="1800" b="1" smtClean="0">
                <a:solidFill>
                  <a:schemeClr val="hlink"/>
                </a:solidFill>
                <a:cs typeface="Times New Roman" pitchFamily="18" charset="0"/>
              </a:rPr>
              <a:t>chemical</a:t>
            </a:r>
            <a:r>
              <a:rPr lang="en-US" sz="1800" b="1" smtClean="0">
                <a:cs typeface="Times New Roman" pitchFamily="18" charset="0"/>
              </a:rPr>
              <a:t> characteristics of </a:t>
            </a:r>
            <a:r>
              <a:rPr lang="en-US" sz="1800" b="1" smtClean="0">
                <a:solidFill>
                  <a:schemeClr val="folHlink"/>
                </a:solidFill>
                <a:cs typeface="Times New Roman" pitchFamily="18" charset="0"/>
              </a:rPr>
              <a:t>single cells</a:t>
            </a:r>
            <a:r>
              <a:rPr lang="en-US" sz="1800" b="1" smtClean="0">
                <a:cs typeface="Times New Roman" pitchFamily="18" charset="0"/>
              </a:rPr>
              <a:t> flowing through an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optical</a:t>
            </a:r>
            <a:r>
              <a:rPr lang="en-US" sz="1800" b="1" smtClean="0">
                <a:cs typeface="Times New Roman" pitchFamily="18" charset="0"/>
              </a:rPr>
              <a:t> and/or </a:t>
            </a:r>
            <a:r>
              <a:rPr lang="en-US" sz="1800" b="1" smtClean="0">
                <a:solidFill>
                  <a:schemeClr val="tx2"/>
                </a:solidFill>
                <a:cs typeface="Times New Roman" pitchFamily="18" charset="0"/>
              </a:rPr>
              <a:t>electronic </a:t>
            </a:r>
            <a:r>
              <a:rPr lang="en-US" sz="1800" b="1" smtClean="0">
                <a:cs typeface="Times New Roman" pitchFamily="18" charset="0"/>
              </a:rPr>
              <a:t>detection apparatus</a:t>
            </a:r>
            <a:r>
              <a:rPr lang="en-US" sz="1800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1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088" y="1916113"/>
            <a:ext cx="7416800" cy="3313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2800" cap="all" spc="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Animal cell culture as an important tool for Biomedicine and Biotechnology</a:t>
            </a:r>
            <a:endParaRPr lang="en-US" sz="2800" cap="all" spc="3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650" y="3933825"/>
            <a:ext cx="7561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6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Gamal</a:t>
            </a:r>
            <a:r>
              <a:rPr lang="en-US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 Badr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chemeClr val="bg2">
                    <a:lumMod val="50000"/>
                  </a:schemeClr>
                </a:solidFill>
                <a:latin typeface="+mn-lt"/>
                <a:cs typeface="Arial" pitchFamily="34" charset="0"/>
              </a:rPr>
              <a:t>Associate Professor of Immunology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17575"/>
            <a:ext cx="46212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50" y="1103313"/>
            <a:ext cx="10668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2586038"/>
            <a:ext cx="6769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15000"/>
              </a:lnSpc>
            </a:pPr>
            <a:r>
              <a:rPr lang="en-US" sz="2400" b="1">
                <a:solidFill>
                  <a:srgbClr val="0033CC"/>
                </a:solidFill>
                <a:latin typeface="Matura MT Script Capitals" pitchFamily="66" charset="0"/>
              </a:rPr>
              <a:t>Multidisciplinary Reasearch Centre of Excellence (</a:t>
            </a:r>
            <a:r>
              <a:rPr lang="en-US" sz="2400" b="1">
                <a:solidFill>
                  <a:srgbClr val="0033CC"/>
                </a:solidFill>
                <a:latin typeface="Elephant" pitchFamily="18" charset="0"/>
              </a:rPr>
              <a:t>MRCE</a:t>
            </a:r>
            <a:r>
              <a:rPr lang="en-US" sz="2400" b="1">
                <a:solidFill>
                  <a:srgbClr val="0033CC"/>
                </a:solidFill>
                <a:latin typeface="Matura MT Script Capitals" pitchFamily="66" charset="0"/>
              </a:rPr>
              <a:t>)</a:t>
            </a:r>
            <a:endParaRPr lang="en-US" sz="2400"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sz="2400" b="1">
                <a:solidFill>
                  <a:srgbClr val="0033CC"/>
                </a:solidFill>
                <a:latin typeface="Matura MT Script Capitals" pitchFamily="66" charset="0"/>
              </a:rPr>
              <a:t>At </a:t>
            </a:r>
            <a:endParaRPr lang="en-US" sz="2400"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sz="2400" b="1">
                <a:solidFill>
                  <a:srgbClr val="0033CC"/>
                </a:solidFill>
                <a:latin typeface="Matura MT Script Capitals" pitchFamily="66" charset="0"/>
              </a:rPr>
              <a:t>Assiut University</a:t>
            </a:r>
          </a:p>
          <a:p>
            <a:pPr algn="l" rtl="0">
              <a:lnSpc>
                <a:spcPct val="115000"/>
              </a:lnSpc>
            </a:pPr>
            <a:endParaRPr lang="en-US" sz="1200"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b="1">
                <a:solidFill>
                  <a:srgbClr val="0033CC"/>
                </a:solidFill>
                <a:latin typeface="Arial" charset="0"/>
              </a:rPr>
              <a:t> </a:t>
            </a:r>
            <a:endParaRPr lang="en-US" sz="1200">
              <a:latin typeface="Calibri" pitchFamily="34" charset="0"/>
            </a:endParaRPr>
          </a:p>
        </p:txBody>
      </p:sp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500563"/>
            <a:ext cx="2808287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971550" y="1268413"/>
            <a:ext cx="71294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  <a:tabLst>
                <a:tab pos="539750" algn="r"/>
              </a:tabLst>
            </a:pPr>
            <a:r>
              <a:rPr lang="en-US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Strategic goal #1</a:t>
            </a:r>
            <a:r>
              <a:rPr lang="en-US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: Help guide Assiut University and the Community in educating the next generation of science and technology policy decision makers.</a:t>
            </a:r>
            <a:endParaRPr lang="en-US" sz="1600">
              <a:solidFill>
                <a:srgbClr val="0E58C4"/>
              </a:solidFill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tabLst>
                <a:tab pos="539750" algn="r"/>
              </a:tabLst>
            </a:pPr>
            <a:r>
              <a:rPr lang="en-US" sz="20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Objectives</a:t>
            </a:r>
            <a:endParaRPr lang="en-US" sz="2000">
              <a:solidFill>
                <a:srgbClr val="C00000"/>
              </a:solidFill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  <a:tabLst>
                <a:tab pos="539750" algn="r"/>
              </a:tabLst>
            </a:pPr>
            <a:r>
              <a:rPr lang="en-US">
                <a:latin typeface="Arial" charset="0"/>
                <a:cs typeface="Times New Roman" pitchFamily="18" charset="0"/>
              </a:rPr>
              <a:t>Build a sustainable graduate science and technology policy education program at Assiut University.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  <a:tabLst>
                <a:tab pos="539750" algn="r"/>
              </a:tabLst>
            </a:pPr>
            <a:r>
              <a:rPr lang="en-US">
                <a:latin typeface="Arial" charset="0"/>
                <a:cs typeface="Times New Roman" pitchFamily="18" charset="0"/>
              </a:rPr>
              <a:t>Serve as a national role model in innovative biomedical (basic and applied) science and technology policy education.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  <a:tabLst>
                <a:tab pos="539750" algn="r"/>
              </a:tabLst>
            </a:pPr>
            <a:r>
              <a:rPr lang="en-US">
                <a:latin typeface="Arial" charset="0"/>
                <a:cs typeface="Times New Roman" pitchFamily="18" charset="0"/>
              </a:rPr>
              <a:t>Integrate faculty skills and expertise across disciplines and fields contributing to their professional development, research, and educational goals.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  <a:tabLst>
                <a:tab pos="539750" algn="r"/>
              </a:tabLst>
            </a:pPr>
            <a:r>
              <a:rPr lang="en-US">
                <a:latin typeface="Arial" charset="0"/>
                <a:cs typeface="Times New Roman" pitchFamily="18" charset="0"/>
              </a:rPr>
              <a:t>Enable Assiut University to serve as a leading voice in national and international biomedical (basic and applied) science and technology policy issues.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825" y="1268413"/>
            <a:ext cx="7286625" cy="412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Strategic goal #2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Help make the nation’s science portfolios more responsive to societal needs.  Example areas include health and disease, drug discovery, water purification, tissue culture, clinical chemistry, nanotechnology, biotechnology, and renewable/sustainable energy.</a:t>
            </a:r>
          </a:p>
          <a:p>
            <a:pPr algn="l" rtl="0">
              <a:defRPr/>
            </a:pPr>
            <a:r>
              <a:rPr lang="en-US" sz="2800" b="1" dirty="0">
                <a:solidFill>
                  <a:srgbClr val="C00000"/>
                </a:solidFill>
                <a:cs typeface="Arial" pitchFamily="34" charset="0"/>
              </a:rPr>
              <a:t>Objectives</a:t>
            </a:r>
            <a:endParaRPr lang="en-US" dirty="0">
              <a:cs typeface="Arial" pitchFamily="34" charset="0"/>
            </a:endParaRPr>
          </a:p>
          <a:p>
            <a:pPr algn="l" rtl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criteria for reconciling supply of and demand for scientific information in decision making.</a:t>
            </a:r>
          </a:p>
          <a:p>
            <a:pPr algn="l" rtl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and present criteria for developing and evaluating broad portfolios of scientific and technological research.</a:t>
            </a:r>
          </a:p>
          <a:p>
            <a:pPr algn="l" rtl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Identify and develop relationships with our target audiences to learn about their information needs and how we can best assist them.</a:t>
            </a:r>
          </a:p>
          <a:p>
            <a:pPr algn="l" rtl="0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Develop an outreach strategy to disseminate the Center’s products to our target audience.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900113" y="1412875"/>
            <a:ext cx="72009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</a:pPr>
            <a:r>
              <a:rPr lang="en-US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Strategic goal #3: </a:t>
            </a:r>
            <a:r>
              <a:rPr lang="en-US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Build a sustainable, diverse and productive institution at Assiut University.</a:t>
            </a:r>
            <a:endParaRPr lang="en-US" sz="1600">
              <a:solidFill>
                <a:srgbClr val="0E58C4"/>
              </a:solidFill>
              <a:latin typeface="Arial" charset="0"/>
            </a:endParaRPr>
          </a:p>
          <a:p>
            <a:pPr algn="just" rtl="0">
              <a:lnSpc>
                <a:spcPct val="115000"/>
              </a:lnSpc>
            </a:pPr>
            <a:r>
              <a:rPr lang="en-US" sz="2800" b="1">
                <a:solidFill>
                  <a:srgbClr val="C00000"/>
                </a:solidFill>
                <a:cs typeface="Times New Roman" pitchFamily="18" charset="0"/>
              </a:rPr>
              <a:t>Objectives</a:t>
            </a:r>
            <a:endParaRPr lang="en-US" sz="2800">
              <a:solidFill>
                <a:srgbClr val="C00000"/>
              </a:solidFill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en-US">
                <a:latin typeface="Arial" charset="0"/>
                <a:cs typeface="Times New Roman" pitchFamily="18" charset="0"/>
              </a:rPr>
              <a:t>Achieve sufficient and stable funding to support the Center’s core activities.</a:t>
            </a:r>
            <a:endParaRPr lang="en-US" sz="1600">
              <a:latin typeface="Arial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en-US">
                <a:latin typeface="Arial" charset="0"/>
                <a:cs typeface="Times New Roman" pitchFamily="18" charset="0"/>
              </a:rPr>
              <a:t>Achieve a critical mass of personnel able to carry out the Center’s mission.</a:t>
            </a:r>
            <a:endParaRPr lang="en-US" sz="1600">
              <a:latin typeface="Arial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en-US">
                <a:latin typeface="Arial" charset="0"/>
                <a:cs typeface="Times New Roman" pitchFamily="18" charset="0"/>
              </a:rPr>
              <a:t>Coordinate a stable and productive research groups orchestrating in a multidisciplinary set-up.</a:t>
            </a:r>
            <a:endParaRPr lang="en-US" sz="1600">
              <a:latin typeface="Arial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en-US">
                <a:latin typeface="Arial" charset="0"/>
                <a:cs typeface="Times New Roman" pitchFamily="18" charset="0"/>
              </a:rPr>
              <a:t>Further improve and refine the Center’s governance structure to support growth and guide its future direction.</a:t>
            </a:r>
            <a:endParaRPr lang="en-US" sz="1600">
              <a:latin typeface="Arial" charset="0"/>
            </a:endParaRPr>
          </a:p>
          <a:p>
            <a:pPr algn="just" rtl="0">
              <a:lnSpc>
                <a:spcPct val="115000"/>
              </a:lnSpc>
              <a:buSzPts val="1000"/>
              <a:buFont typeface="Symbol" pitchFamily="18" charset="2"/>
              <a:buChar char=""/>
            </a:pPr>
            <a:r>
              <a:rPr lang="en-US">
                <a:latin typeface="Arial" charset="0"/>
                <a:cs typeface="Times New Roman" pitchFamily="18" charset="0"/>
              </a:rPr>
              <a:t>Develop the Center’s “brand.”</a:t>
            </a:r>
            <a:endParaRPr lang="en-U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971550" y="1268413"/>
            <a:ext cx="727392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lnSpc>
                <a:spcPct val="115000"/>
              </a:lnSpc>
            </a:pPr>
            <a:r>
              <a:rPr lang="en-US" b="1">
                <a:latin typeface="Arial" charset="0"/>
                <a:cs typeface="Times New Roman" pitchFamily="18" charset="0"/>
              </a:rPr>
              <a:t>THE </a:t>
            </a:r>
            <a:r>
              <a:rPr lang="en-US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MRCE structure </a:t>
            </a:r>
            <a:r>
              <a:rPr lang="en-US" b="1">
                <a:latin typeface="Arial" charset="0"/>
                <a:cs typeface="Times New Roman" pitchFamily="18" charset="0"/>
              </a:rPr>
              <a:t>will have the following </a:t>
            </a:r>
            <a:r>
              <a:rPr lang="en-US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operation sections</a:t>
            </a:r>
            <a:r>
              <a:rPr lang="en-US" b="1">
                <a:latin typeface="Arial" charset="0"/>
                <a:cs typeface="Times New Roman" pitchFamily="18" charset="0"/>
              </a:rPr>
              <a:t>: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Font typeface="Garamond" pitchFamily="18" charset="0"/>
              <a:buAutoNum type="arabicParenR"/>
            </a:pPr>
            <a:r>
              <a:rPr lang="en-US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Administrative operation </a:t>
            </a:r>
            <a:r>
              <a:rPr lang="en-US">
                <a:latin typeface="Arial" charset="0"/>
                <a:cs typeface="Times New Roman" pitchFamily="18" charset="0"/>
              </a:rPr>
              <a:t>section Under the Centre Manager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Font typeface="Garamond" pitchFamily="18" charset="0"/>
              <a:buAutoNum type="arabicParenR"/>
            </a:pPr>
            <a:r>
              <a:rPr lang="en-US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Allied services operation </a:t>
            </a:r>
            <a:r>
              <a:rPr lang="en-US">
                <a:latin typeface="Arial" charset="0"/>
                <a:cs typeface="Times New Roman" pitchFamily="18" charset="0"/>
              </a:rPr>
              <a:t>section Under the Office Manager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Font typeface="Garamond" pitchFamily="18" charset="0"/>
              <a:buAutoNum type="arabicParenR"/>
            </a:pPr>
            <a:r>
              <a:rPr lang="en-US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Research Technical Support Units</a:t>
            </a:r>
            <a:r>
              <a:rPr lang="en-US">
                <a:latin typeface="Arial" charset="0"/>
                <a:cs typeface="Times New Roman" pitchFamily="18" charset="0"/>
              </a:rPr>
              <a:t> Under the Centre Manager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Font typeface="Garamond" pitchFamily="18" charset="0"/>
              <a:buAutoNum type="arabicParenR"/>
            </a:pPr>
            <a:r>
              <a:rPr lang="en-US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Education &amp; Outreach Programs </a:t>
            </a:r>
            <a:r>
              <a:rPr lang="en-US">
                <a:latin typeface="Arial" charset="0"/>
                <a:cs typeface="Times New Roman" pitchFamily="18" charset="0"/>
              </a:rPr>
              <a:t>Under the Centre Manager</a:t>
            </a:r>
            <a:endParaRPr lang="en-US" sz="1600">
              <a:latin typeface="Calibri" pitchFamily="34" charset="0"/>
            </a:endParaRPr>
          </a:p>
          <a:p>
            <a:pPr algn="just" rtl="0">
              <a:lnSpc>
                <a:spcPct val="115000"/>
              </a:lnSpc>
              <a:buFont typeface="Garamond" pitchFamily="18" charset="0"/>
              <a:buAutoNum type="arabicParenR"/>
            </a:pPr>
            <a:r>
              <a:rPr lang="en-US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Advisory Committees </a:t>
            </a:r>
            <a:endParaRPr lang="en-US" sz="1600">
              <a:solidFill>
                <a:srgbClr val="C00000"/>
              </a:solidFill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>
                <a:latin typeface="Arial" charset="0"/>
                <a:cs typeface="Times New Roman" pitchFamily="18" charset="0"/>
              </a:rPr>
              <a:t> </a:t>
            </a:r>
            <a:endParaRPr lang="en-US" sz="1600"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b="1">
                <a:latin typeface="Arial" charset="0"/>
                <a:cs typeface="Times New Roman" pitchFamily="18" charset="0"/>
              </a:rPr>
              <a:t>The MRCE will conduct research via:</a:t>
            </a:r>
            <a:endParaRPr lang="en-US" sz="1600"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Local collaboration</a:t>
            </a:r>
            <a:endParaRPr lang="en-US" sz="1600" b="1">
              <a:solidFill>
                <a:srgbClr val="0E58C4"/>
              </a:solidFill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National Collaboration</a:t>
            </a:r>
            <a:endParaRPr lang="en-US" sz="1600" b="1">
              <a:solidFill>
                <a:srgbClr val="0E58C4"/>
              </a:solidFill>
              <a:latin typeface="Calibri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en-US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International</a:t>
            </a:r>
            <a:r>
              <a:rPr lang="en-US" sz="1600" b="1">
                <a:solidFill>
                  <a:srgbClr val="0E58C4"/>
                </a:solidFill>
                <a:latin typeface="Arial" charset="0"/>
                <a:cs typeface="Times New Roman" pitchFamily="18" charset="0"/>
              </a:rPr>
              <a:t> Collaboration</a:t>
            </a:r>
            <a:endParaRPr lang="en-US" sz="1600" b="1">
              <a:solidFill>
                <a:srgbClr val="0E58C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900113" y="2205038"/>
            <a:ext cx="7272337" cy="3527425"/>
          </a:xfrm>
        </p:spPr>
        <p:txBody>
          <a:bodyPr/>
          <a:lstStyle/>
          <a:p>
            <a:pPr marL="0" indent="-273050" algn="ctr" rtl="0" eaLnBrk="1" hangingPunct="1">
              <a:buFont typeface="Wingdings" pitchFamily="2" charset="2"/>
              <a:buNone/>
            </a:pPr>
            <a:r>
              <a:rPr lang="en-US" sz="16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The MRCE aims to be a “National Centre of Excellence” in innovative applied research, commercialization of scientific knowledge, and credible advisory services in order to contribute to the transformation into a knowledge-based society.</a:t>
            </a:r>
          </a:p>
          <a:p>
            <a:pPr marL="0" indent="-273050" algn="ctr" rtl="0" eaLnBrk="1" hangingPunct="1">
              <a:buFont typeface="Wingdings" pitchFamily="2" charset="2"/>
              <a:buNone/>
            </a:pPr>
            <a:endParaRPr lang="ar-EG" sz="24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16013" y="1484313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MRCE Vision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75"/>
            <a:ext cx="8351837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8" y="2276475"/>
            <a:ext cx="6400800" cy="12954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ar-EG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br>
              <a:rPr lang="ar-EG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</a:t>
            </a:r>
            <a:r>
              <a:rPr lang="ar-EG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</a:t>
            </a:r>
            <a:br>
              <a:rPr lang="ar-EG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ar-EG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</a:t>
            </a:r>
            <a:r>
              <a:rPr lang="ar-EG" b="1" dirty="0" smtClean="0"/>
              <a:t/>
            </a:r>
            <a:br>
              <a:rPr lang="ar-EG" b="1" dirty="0" smtClean="0"/>
            </a:br>
            <a:endParaRPr lang="ar-EG" dirty="0"/>
          </a:p>
        </p:txBody>
      </p:sp>
      <p:sp>
        <p:nvSpPr>
          <p:cNvPr id="6" name="Oval 5"/>
          <p:cNvSpPr/>
          <p:nvPr/>
        </p:nvSpPr>
        <p:spPr>
          <a:xfrm>
            <a:off x="1116013" y="1557338"/>
            <a:ext cx="2663825" cy="10795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/>
              <a:t>ممارسة </a:t>
            </a:r>
          </a:p>
        </p:txBody>
      </p:sp>
      <p:sp>
        <p:nvSpPr>
          <p:cNvPr id="7" name="Oval 6"/>
          <p:cNvSpPr/>
          <p:nvPr/>
        </p:nvSpPr>
        <p:spPr>
          <a:xfrm>
            <a:off x="5227638" y="1611313"/>
            <a:ext cx="2305050" cy="97155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2800" b="1" dirty="0"/>
              <a:t>2 مناقصة 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636838"/>
            <a:ext cx="71278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472238" y="3933825"/>
            <a:ext cx="1771650" cy="725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25" y="3927475"/>
            <a:ext cx="11652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921125"/>
            <a:ext cx="20304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7700" y="2759075"/>
            <a:ext cx="7127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319713" y="4068763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200" b="1">
                <a:solidFill>
                  <a:schemeClr val="bg1"/>
                </a:solidFill>
              </a:rPr>
              <a:t>أثاث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472238" y="4000500"/>
            <a:ext cx="1771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400" b="1">
                <a:solidFill>
                  <a:schemeClr val="bg1"/>
                </a:solidFill>
              </a:rPr>
              <a:t>إحلال  و تجديد</a:t>
            </a:r>
            <a:br>
              <a:rPr lang="ar-EG" sz="2400" b="1">
                <a:solidFill>
                  <a:schemeClr val="bg1"/>
                </a:solidFill>
              </a:rPr>
            </a:br>
            <a:endParaRPr lang="ar-EG" sz="2400" b="1">
              <a:solidFill>
                <a:schemeClr val="bg1"/>
              </a:solidFill>
            </a:endParaRPr>
          </a:p>
        </p:txBody>
      </p:sp>
      <p:sp>
        <p:nvSpPr>
          <p:cNvPr id="29708" name="Rectangle 18"/>
          <p:cNvSpPr>
            <a:spLocks noChangeArrowheads="1"/>
          </p:cNvSpPr>
          <p:nvPr/>
        </p:nvSpPr>
        <p:spPr bwMode="auto">
          <a:xfrm>
            <a:off x="1352550" y="4056063"/>
            <a:ext cx="155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HR- TEM</a:t>
            </a:r>
            <a:endParaRPr lang="ar-EG" sz="2400" b="1">
              <a:solidFill>
                <a:schemeClr val="bg1"/>
              </a:solidFill>
            </a:endParaRPr>
          </a:p>
        </p:txBody>
      </p:sp>
      <p:pic>
        <p:nvPicPr>
          <p:cNvPr id="2970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3038" y="3001963"/>
            <a:ext cx="11763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8313" y="2628900"/>
            <a:ext cx="7127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772816"/>
          <a:ext cx="7344817" cy="399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86"/>
                <a:gridCol w="2741536"/>
                <a:gridCol w="1606005"/>
                <a:gridCol w="2528190"/>
              </a:tblGrid>
              <a:tr h="46452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No.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Program Title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Date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Tutor(s)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5102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How to cope with the scientific literature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27-28</a:t>
                      </a:r>
                      <a:r>
                        <a:rPr lang="en-US" sz="1400" b="1" baseline="30000" dirty="0">
                          <a:effectLst/>
                        </a:rPr>
                        <a:t>th</a:t>
                      </a:r>
                      <a:r>
                        <a:rPr lang="en-US" sz="1400" b="1" dirty="0">
                          <a:effectLst/>
                        </a:rPr>
                        <a:t> September, 2014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Dr. Refaat Hamed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28426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The team spirit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November 2014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Dr. Ahmed Salem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510216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highlight>
                            <a:srgbClr val="FFFF00"/>
                          </a:highlight>
                        </a:rPr>
                        <a:t>SPSS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January 2015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Dr. Hassan </a:t>
                      </a:r>
                      <a:r>
                        <a:rPr lang="en-US" sz="1400" b="1" dirty="0" err="1">
                          <a:effectLst/>
                        </a:rPr>
                        <a:t>ElHawary</a:t>
                      </a:r>
                      <a:r>
                        <a:rPr lang="en-US" sz="1400" b="1" dirty="0">
                          <a:effectLst/>
                        </a:rPr>
                        <a:t>, 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Dr. </a:t>
                      </a:r>
                      <a:r>
                        <a:rPr lang="en-US" sz="1400" b="1" dirty="0" err="1">
                          <a:effectLst/>
                        </a:rPr>
                        <a:t>Emad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Hamdy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89100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4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Scientific writing skills and </a:t>
                      </a:r>
                      <a:r>
                        <a:rPr lang="en-US" sz="1400" b="1" dirty="0" err="1" smtClean="0">
                          <a:effectLst/>
                        </a:rPr>
                        <a:t>propoal</a:t>
                      </a:r>
                      <a:r>
                        <a:rPr lang="en-US" sz="1400" b="1" dirty="0" smtClean="0">
                          <a:effectLst/>
                        </a:rPr>
                        <a:t>  </a:t>
                      </a:r>
                      <a:r>
                        <a:rPr lang="en-US" sz="1400" b="1" dirty="0">
                          <a:effectLst/>
                        </a:rPr>
                        <a:t>handling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March 2015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Dr. </a:t>
                      </a:r>
                      <a:r>
                        <a:rPr lang="en-US" sz="1400" b="1" dirty="0" err="1">
                          <a:effectLst/>
                        </a:rPr>
                        <a:t>Heba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Saad</a:t>
                      </a:r>
                      <a:r>
                        <a:rPr lang="en-US" sz="1400" b="1" dirty="0">
                          <a:effectLst/>
                        </a:rPr>
                        <a:t>, and Dr. </a:t>
                      </a:r>
                      <a:r>
                        <a:rPr lang="en-US" sz="1400" b="1" dirty="0" err="1">
                          <a:effectLst/>
                        </a:rPr>
                        <a:t>Doaa</a:t>
                      </a:r>
                      <a:r>
                        <a:rPr lang="en-US" sz="1400" b="1" dirty="0">
                          <a:effectLst/>
                        </a:rPr>
                        <a:t> Mohammed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44550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5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Critical apprasal of clinical trials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May 2015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Dr. Ahmed Salem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  <a:tr h="89100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6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Working with on-line databases and </a:t>
                      </a:r>
                      <a:r>
                        <a:rPr lang="en-US" sz="1400" b="1" dirty="0" err="1">
                          <a:effectLst/>
                        </a:rPr>
                        <a:t>Bioinformatic</a:t>
                      </a:r>
                      <a:r>
                        <a:rPr lang="en-US" sz="1400" b="1" dirty="0">
                          <a:effectLst/>
                        </a:rPr>
                        <a:t> analyses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July 2015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Dr. </a:t>
                      </a:r>
                      <a:r>
                        <a:rPr lang="en-US" sz="1400" b="1" dirty="0" err="1">
                          <a:effectLst/>
                        </a:rPr>
                        <a:t>Refaat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Hamed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07" marR="65407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2988" y="1125538"/>
            <a:ext cx="68405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 algn="l" rtl="0" eaLnBrk="0" hangingPunct="0"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List of Suggested Staff Training and Development Programs</a:t>
            </a:r>
            <a:endParaRPr lang="en-US" sz="2000" dirty="0">
              <a:solidFill>
                <a:srgbClr val="C00000"/>
              </a:solidFill>
              <a:cs typeface="Arial" pitchFamily="34" charset="0"/>
            </a:endParaRPr>
          </a:p>
          <a:p>
            <a:pPr algn="l" rtl="0" eaLnBrk="0" hangingPunct="0">
              <a:buFontTx/>
              <a:buChar char="•"/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Non-technical Workshops</a:t>
            </a:r>
            <a:endParaRPr lang="en-US" sz="20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88" y="981075"/>
            <a:ext cx="6400800" cy="685800"/>
          </a:xfrm>
        </p:spPr>
        <p:txBody>
          <a:bodyPr>
            <a:normAutofit fontScale="90000"/>
          </a:bodyPr>
          <a:lstStyle/>
          <a:p>
            <a:pPr marL="285750" indent="-285750" algn="l" rtl="0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Technical workshops</a:t>
            </a:r>
            <a:r>
              <a:rPr lang="en-US" sz="1600" dirty="0" smtClean="0">
                <a:latin typeface="Calibri"/>
                <a:ea typeface="Calibri"/>
                <a:cs typeface="Arial"/>
              </a:rPr>
              <a:t/>
            </a:r>
            <a:br>
              <a:rPr lang="en-US" sz="1600" dirty="0" smtClean="0">
                <a:latin typeface="Calibri"/>
                <a:ea typeface="Calibri"/>
                <a:cs typeface="Arial"/>
              </a:rPr>
            </a:br>
            <a:endParaRPr lang="ar-EG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71550" y="1411288"/>
          <a:ext cx="7129463" cy="4321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331"/>
                <a:gridCol w="2661154"/>
                <a:gridCol w="1558916"/>
                <a:gridCol w="2454062"/>
              </a:tblGrid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No.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Program Title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Date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Tutor(s)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DNA Apoptosis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October 2014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Dr. </a:t>
                      </a:r>
                      <a:r>
                        <a:rPr lang="en-US" sz="1300" b="1" dirty="0" err="1">
                          <a:effectLst/>
                        </a:rPr>
                        <a:t>Doaa</a:t>
                      </a:r>
                      <a:r>
                        <a:rPr lang="en-US" sz="1300" b="1" dirty="0">
                          <a:effectLst/>
                        </a:rPr>
                        <a:t> Mohammed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3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Interpretation of TEM data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December 2014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Orbit Scientific representative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7201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4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</a:rPr>
                        <a:t>Preparartion</a:t>
                      </a:r>
                      <a:r>
                        <a:rPr lang="en-US" sz="1300" b="1" dirty="0">
                          <a:effectLst/>
                        </a:rPr>
                        <a:t> of Nanoparticles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February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Dr. </a:t>
                      </a:r>
                      <a:r>
                        <a:rPr lang="en-US" sz="1300" b="1" dirty="0" err="1">
                          <a:effectLst/>
                        </a:rPr>
                        <a:t>Nagwa</a:t>
                      </a:r>
                      <a:r>
                        <a:rPr lang="en-US" sz="1300" b="1" dirty="0">
                          <a:effectLst/>
                        </a:rPr>
                        <a:t> Abo </a:t>
                      </a:r>
                      <a:r>
                        <a:rPr lang="en-US" sz="1300" b="1" dirty="0" err="1">
                          <a:effectLst/>
                        </a:rPr>
                        <a:t>Elmaali</a:t>
                      </a:r>
                      <a:r>
                        <a:rPr lang="en-US" sz="1300" b="1" dirty="0">
                          <a:effectLst/>
                        </a:rPr>
                        <a:t>, Dr. Mahmoud El </a:t>
                      </a:r>
                      <a:r>
                        <a:rPr lang="en-US" sz="1300" b="1" dirty="0" err="1">
                          <a:effectLst/>
                        </a:rPr>
                        <a:t>Sabahy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5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HPLC and LC-MS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April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Dr. Refdaat Hamed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6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Flowcytometry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June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Dr. </a:t>
                      </a:r>
                      <a:r>
                        <a:rPr lang="en-US" sz="1300" b="1" dirty="0" err="1">
                          <a:effectLst/>
                        </a:rPr>
                        <a:t>Doaa</a:t>
                      </a:r>
                      <a:r>
                        <a:rPr lang="en-US" sz="1300" b="1" dirty="0">
                          <a:effectLst/>
                        </a:rPr>
                        <a:t> Mohammed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7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LAB Quality control/assurance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August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Dr. Nagwa Abo Elmaali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8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GC-MS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September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Dr. Nagwa Abo Elmaali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72019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10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DNA and protein gel electrophoresis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October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Dr. </a:t>
                      </a:r>
                      <a:r>
                        <a:rPr lang="en-US" sz="1300" b="1" dirty="0" err="1">
                          <a:effectLst/>
                        </a:rPr>
                        <a:t>Refaat</a:t>
                      </a:r>
                      <a:r>
                        <a:rPr lang="en-US" sz="1300" b="1" dirty="0">
                          <a:effectLst/>
                        </a:rPr>
                        <a:t> </a:t>
                      </a:r>
                      <a:r>
                        <a:rPr lang="en-US" sz="1300" b="1" dirty="0" err="1">
                          <a:effectLst/>
                        </a:rPr>
                        <a:t>Hamed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  <a:tr h="36009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</a:rPr>
                        <a:t>11</a:t>
                      </a:r>
                      <a:endParaRPr lang="en-US" sz="1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Capillary electrophoresis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November 2015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Dr. </a:t>
                      </a:r>
                      <a:r>
                        <a:rPr lang="en-US" sz="1300" b="1" dirty="0" err="1">
                          <a:effectLst/>
                        </a:rPr>
                        <a:t>Nagwa</a:t>
                      </a:r>
                      <a:r>
                        <a:rPr lang="en-US" sz="1300" b="1" dirty="0">
                          <a:effectLst/>
                        </a:rPr>
                        <a:t> Abo </a:t>
                      </a:r>
                      <a:r>
                        <a:rPr lang="en-US" sz="1300" b="1" dirty="0" err="1">
                          <a:effectLst/>
                        </a:rPr>
                        <a:t>Elmaali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5413" marR="65413" marT="0" marB="0"/>
                </a:tc>
              </a:tr>
            </a:tbl>
          </a:graphicData>
        </a:graphic>
      </p:graphicFrame>
      <p:sp>
        <p:nvSpPr>
          <p:cNvPr id="31804" name="Picture 1"/>
          <p:cNvSpPr>
            <a:spLocks noChangeAspect="1" noChangeArrowheads="1"/>
          </p:cNvSpPr>
          <p:nvPr/>
        </p:nvSpPr>
        <p:spPr bwMode="auto">
          <a:xfrm>
            <a:off x="21488400" y="2825750"/>
            <a:ext cx="600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1805" name="Picture 2"/>
          <p:cNvSpPr>
            <a:spLocks noChangeAspect="1" noChangeArrowheads="1"/>
          </p:cNvSpPr>
          <p:nvPr/>
        </p:nvSpPr>
        <p:spPr bwMode="auto">
          <a:xfrm>
            <a:off x="19351625" y="2825750"/>
            <a:ext cx="89693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31806" name="Picture 9"/>
          <p:cNvSpPr>
            <a:spLocks noChangeAspect="1" noChangeArrowheads="1"/>
          </p:cNvSpPr>
          <p:nvPr/>
        </p:nvSpPr>
        <p:spPr bwMode="auto">
          <a:xfrm>
            <a:off x="9569450" y="2825750"/>
            <a:ext cx="9826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Workshop# 2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algn="ctr" rtl="0"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Non Technical</a:t>
            </a:r>
            <a:endParaRPr lang="ar-EG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9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1916113"/>
            <a:ext cx="64008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</a:rPr>
              <a:t>MRCE Mission</a:t>
            </a:r>
            <a:r>
              <a:rPr lang="en-US" dirty="0" smtClean="0"/>
              <a:t/>
            </a:r>
            <a:br>
              <a:rPr lang="en-US" dirty="0" smtClean="0"/>
            </a:br>
            <a:endParaRPr lang="ar-EG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rtl="0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The MRCE targets the implementation of research activities and programs that contribute to the development and mobilization of Egyptian resources and expertise for national development.</a:t>
            </a:r>
          </a:p>
          <a:p>
            <a:pPr marL="0" indent="-273050" algn="l" rtl="0" eaLnBrk="1" hangingPunct="1"/>
            <a:endParaRPr lang="ar-EG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Workshop# 1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algn="ctr" rtl="0"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Definition for the </a:t>
            </a:r>
          </a:p>
          <a:p>
            <a:pPr marL="0" indent="0" algn="ctr" rtl="0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CEP1- 043-ASSU</a:t>
            </a:r>
          </a:p>
          <a:p>
            <a:pPr marL="0" indent="0" algn="ctr" rtl="0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00000"/>
                </a:solidFill>
                <a:cs typeface="Times New Roman" pitchFamily="18" charset="0"/>
              </a:rPr>
              <a:t>May 2014</a:t>
            </a:r>
            <a:endParaRPr lang="ar-EG" sz="4000" b="1" dirty="0" smtClean="0">
              <a:solidFill>
                <a:srgbClr val="C00000"/>
              </a:solidFill>
            </a:endParaRPr>
          </a:p>
          <a:p>
            <a:pPr marL="0" indent="0" algn="ctr" rtl="0">
              <a:buFont typeface="Wingdings" pitchFamily="2" charset="2"/>
              <a:buNone/>
              <a:defRPr/>
            </a:pPr>
            <a:endParaRPr lang="ar-EG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ar-EG" sz="180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5363" y="958850"/>
            <a:ext cx="71247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7813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>
                <a:solidFill>
                  <a:srgbClr val="FF0000"/>
                </a:solidFill>
                <a:latin typeface="Bauhaus 93" pitchFamily="82" charset="0"/>
              </a:rPr>
              <a:t>Multidisciplinary Research Centre of Excellence</a:t>
            </a:r>
            <a:r>
              <a:rPr lang="en-US" dirty="0" smtClean="0">
                <a:solidFill>
                  <a:srgbClr val="FF0000"/>
                </a:solidFill>
                <a:latin typeface="Bauhaus 93" pitchFamily="8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auhaus 93" pitchFamily="82" charset="0"/>
              </a:rPr>
            </a:br>
            <a:r>
              <a:rPr lang="en-US" sz="3100" dirty="0" smtClean="0">
                <a:latin typeface="Bauhaus 93" pitchFamily="82" charset="0"/>
              </a:rPr>
              <a:t>(CEP1-043-ASSU)</a:t>
            </a:r>
            <a:r>
              <a:rPr lang="en-US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auhaus 93" pitchFamily="82" charset="0"/>
              </a:rPr>
            </a:br>
            <a:r>
              <a:rPr lang="en-US" dirty="0" smtClean="0">
                <a:solidFill>
                  <a:schemeClr val="bg1"/>
                </a:solidFill>
                <a:latin typeface="Bauhaus 93" pitchFamily="8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auhaus 93" pitchFamily="82" charset="0"/>
              </a:rPr>
            </a:br>
            <a:endParaRPr lang="ar-EG" dirty="0" smtClean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644900"/>
            <a:ext cx="6400800" cy="22320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 b="1" i="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i="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Dr. </a:t>
            </a:r>
            <a:r>
              <a:rPr lang="en-US" sz="2400" b="1" i="0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Nagwa</a:t>
            </a:r>
            <a:r>
              <a:rPr lang="en-US" sz="2400" b="1" i="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Abo El-</a:t>
            </a:r>
            <a:r>
              <a:rPr lang="en-US" sz="2400" b="1" i="0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Maali</a:t>
            </a:r>
            <a:endParaRPr lang="en-US" sz="2400" b="1" i="0" dirty="0" smtClean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i="0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Executive Project Manager</a:t>
            </a:r>
            <a:endParaRPr lang="ar-EG" sz="2400" b="1" i="0" dirty="0" smtClean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rabic Typesetting" pitchFamily="66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690487" y="908720"/>
            <a:ext cx="1872208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Definition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>
            <p:ph type="body"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marL="0" indent="-273050" algn="ctr" rtl="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00B050"/>
                </a:solidFill>
                <a:cs typeface="Times New Roman" pitchFamily="18" charset="0"/>
              </a:rPr>
              <a:t>    A multidisciplinary approach involves drawing appropriately from multiple disciplines to redefine problems outside of normal boundaries and reach solutions based on a new understanding of complex situations.</a:t>
            </a:r>
          </a:p>
          <a:p>
            <a:pPr marL="0" indent="-273050" algn="ctr" rtl="0" eaLnBrk="1" hangingPunct="1"/>
            <a:endParaRPr lang="ar-EG" sz="24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569325" cy="6419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endParaRPr lang="ar-EG" sz="180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837</TotalTime>
  <Words>702</Words>
  <Application>Microsoft Office PowerPoint</Application>
  <PresentationFormat>On-screen Show (4:3)</PresentationFormat>
  <Paragraphs>154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Garamond</vt:lpstr>
      <vt:lpstr>Arial</vt:lpstr>
      <vt:lpstr>Times New Roman</vt:lpstr>
      <vt:lpstr>Wingdings</vt:lpstr>
      <vt:lpstr>Calibri</vt:lpstr>
      <vt:lpstr>Bauhaus 93</vt:lpstr>
      <vt:lpstr>Aharoni</vt:lpstr>
      <vt:lpstr>Arabic Typesetting</vt:lpstr>
      <vt:lpstr>Script MT Bold</vt:lpstr>
      <vt:lpstr>Agency FB</vt:lpstr>
      <vt:lpstr>Matura MT Script Capitals</vt:lpstr>
      <vt:lpstr>Elephant</vt:lpstr>
      <vt:lpstr>Symbol</vt:lpstr>
      <vt:lpstr>Couture</vt:lpstr>
      <vt:lpstr>    Multidisciplinary Research Centre of Excellence (MRCE) Assiut University    مركز التميز البحثى للعلوم متعددة التخصصات  بجامعة أسيوط</vt:lpstr>
      <vt:lpstr>Slide 2</vt:lpstr>
      <vt:lpstr>    MRCE Mission </vt:lpstr>
      <vt:lpstr>Workshop# 1</vt:lpstr>
      <vt:lpstr>Slide 5</vt:lpstr>
      <vt:lpstr>Multidisciplinary Research Centre of Excellence (CEP1-043-ASSU)  </vt:lpstr>
      <vt:lpstr>Definition</vt:lpstr>
      <vt:lpstr>Slide 8</vt:lpstr>
      <vt:lpstr>Slide 9</vt:lpstr>
      <vt:lpstr>Slide 10</vt:lpstr>
      <vt:lpstr>Slide 11</vt:lpstr>
      <vt:lpstr>FLOW CYTOMETRY: PRINCIPLES AND APPLICATIONS</vt:lpstr>
      <vt:lpstr>Definition 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        </vt:lpstr>
      <vt:lpstr>Slide 22</vt:lpstr>
      <vt:lpstr>Technical workshops </vt:lpstr>
      <vt:lpstr>Workshop# 2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Multidisciplinary Research Centre of Excellence (MRCE) Assiut University   مركز التميز البحثى للعلوم متعددة التخصصات  بجامعة أسيوط</dc:title>
  <dc:creator>pc</dc:creator>
  <cp:lastModifiedBy>hi</cp:lastModifiedBy>
  <cp:revision>45</cp:revision>
  <dcterms:created xsi:type="dcterms:W3CDTF">2014-09-21T11:08:17Z</dcterms:created>
  <dcterms:modified xsi:type="dcterms:W3CDTF">2014-10-28T18:35:29Z</dcterms:modified>
</cp:coreProperties>
</file>